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82" r:id="rId4"/>
    <p:sldId id="281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80" r:id="rId13"/>
    <p:sldId id="266" r:id="rId14"/>
    <p:sldId id="267" r:id="rId15"/>
    <p:sldId id="268" r:id="rId16"/>
    <p:sldId id="269" r:id="rId17"/>
    <p:sldId id="271" r:id="rId18"/>
    <p:sldId id="276" r:id="rId19"/>
    <p:sldId id="272" r:id="rId20"/>
    <p:sldId id="277" r:id="rId21"/>
    <p:sldId id="283" r:id="rId22"/>
    <p:sldId id="278" r:id="rId23"/>
    <p:sldId id="28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 varScale="1">
        <p:scale>
          <a:sx n="43" d="100"/>
          <a:sy n="43" d="100"/>
        </p:scale>
        <p:origin x="-1037" y="-62"/>
      </p:cViewPr>
      <p:guideLst>
        <p:guide orient="horz" pos="98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2B720-445F-4358-87A2-EC4FA7F0818D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B32D-2A55-4366-92F9-FAA1AD5B6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6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2B720-445F-4358-87A2-EC4FA7F0818D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B32D-2A55-4366-92F9-FAA1AD5B6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857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2B720-445F-4358-87A2-EC4FA7F0818D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B32D-2A55-4366-92F9-FAA1AD5B6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999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2B720-445F-4358-87A2-EC4FA7F0818D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B32D-2A55-4366-92F9-FAA1AD5B6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394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2B720-445F-4358-87A2-EC4FA7F0818D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B32D-2A55-4366-92F9-FAA1AD5B6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15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2B720-445F-4358-87A2-EC4FA7F0818D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B32D-2A55-4366-92F9-FAA1AD5B6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890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2B720-445F-4358-87A2-EC4FA7F0818D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B32D-2A55-4366-92F9-FAA1AD5B6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73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2B720-445F-4358-87A2-EC4FA7F0818D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B32D-2A55-4366-92F9-FAA1AD5B6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462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2B720-445F-4358-87A2-EC4FA7F0818D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B32D-2A55-4366-92F9-FAA1AD5B6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51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2B720-445F-4358-87A2-EC4FA7F0818D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B32D-2A55-4366-92F9-FAA1AD5B6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60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2B720-445F-4358-87A2-EC4FA7F0818D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B32D-2A55-4366-92F9-FAA1AD5B6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17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2B720-445F-4358-87A2-EC4FA7F0818D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2B32D-2A55-4366-92F9-FAA1AD5B6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554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ho.int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who.in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who.in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who.int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who.int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who.int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ho.maps.arcgis.com/apps/opsdashboard/index.html#/c88e37cfc43b4ed3baf977d77e4a0667" TargetMode="External"/><Relationship Id="rId2" Type="http://schemas.openxmlformats.org/officeDocument/2006/relationships/hyperlink" Target="http://www.who.in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mro.who.int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mro.who.int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mro.who.int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ro.who.int/" TargetMode="External"/><Relationship Id="rId2" Type="http://schemas.openxmlformats.org/officeDocument/2006/relationships/hyperlink" Target="http://www.who.int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dc.gov/" TargetMode="External"/><Relationship Id="rId4" Type="http://schemas.openxmlformats.org/officeDocument/2006/relationships/hyperlink" Target="http://www.ecdc.europa.eu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who.int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74441"/>
            <a:ext cx="7772400" cy="1802631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rtl="1"/>
            <a:r>
              <a:rPr lang="ar-LB" dirty="0" smtClean="0"/>
              <a:t>الوضع الوبائي للفيروس التاجي المستجد</a:t>
            </a:r>
            <a:br>
              <a:rPr lang="ar-LB" dirty="0" smtClean="0"/>
            </a:br>
            <a:r>
              <a:rPr lang="fr-FR" dirty="0" err="1" smtClean="0"/>
              <a:t>Epide</a:t>
            </a:r>
            <a:r>
              <a:rPr lang="en-GB" dirty="0" err="1" smtClean="0"/>
              <a:t>miology</a:t>
            </a:r>
            <a:r>
              <a:rPr lang="en-GB" dirty="0" smtClean="0"/>
              <a:t> of 2019-nCoV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400800" cy="1752600"/>
          </a:xfrm>
        </p:spPr>
        <p:txBody>
          <a:bodyPr/>
          <a:lstStyle/>
          <a:p>
            <a:r>
              <a:rPr lang="ar-LB" dirty="0" smtClean="0">
                <a:solidFill>
                  <a:srgbClr val="002060"/>
                </a:solidFill>
              </a:rPr>
              <a:t> 27 شباط </a:t>
            </a:r>
            <a:r>
              <a:rPr lang="ar-LB" dirty="0" smtClean="0">
                <a:solidFill>
                  <a:srgbClr val="002060"/>
                </a:solidFill>
              </a:rPr>
              <a:t>2020</a:t>
            </a:r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8162461"/>
              </p:ext>
            </p:extLst>
          </p:nvPr>
        </p:nvGraphicFramePr>
        <p:xfrm>
          <a:off x="7164288" y="116632"/>
          <a:ext cx="1752600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Bitmap Image" r:id="rId3" imgW="3142857" imgH="2619048" progId="PBrush">
                  <p:embed/>
                </p:oleObj>
              </mc:Choice>
              <mc:Fallback>
                <p:oleObj name="Bitmap Image" r:id="rId3" imgW="3142857" imgH="2619048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288" y="116632"/>
                        <a:ext cx="1752600" cy="146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514600" y="0"/>
            <a:ext cx="41147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2800" dirty="0" smtClean="0"/>
              <a:t>الجمهـوريــة اللبـنـانيــة</a:t>
            </a:r>
          </a:p>
          <a:p>
            <a:pPr algn="ctr" rtl="1"/>
            <a:r>
              <a:rPr lang="ar-LB" sz="2800" dirty="0" smtClean="0"/>
              <a:t>وزارة الصـحـة العامـة</a:t>
            </a:r>
          </a:p>
          <a:p>
            <a:pPr algn="ctr" rtl="1"/>
            <a:r>
              <a:rPr lang="ar-LB" sz="2800" dirty="0" smtClean="0"/>
              <a:t>برنامج الترصد الوبائي</a:t>
            </a:r>
          </a:p>
        </p:txBody>
      </p:sp>
    </p:spTree>
    <p:extLst>
      <p:ext uri="{BB962C8B-B14F-4D97-AF65-F5344CB8AC3E}">
        <p14:creationId xmlns:p14="http://schemas.microsoft.com/office/powerpoint/2010/main" val="3614150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8002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 smtClean="0">
                <a:hlinkClick r:id="rId2"/>
              </a:rPr>
              <a:t>www.who.int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Situation report </a:t>
            </a:r>
            <a:r>
              <a:rPr lang="en-US" dirty="0" smtClean="0"/>
              <a:t>#</a:t>
            </a:r>
            <a:r>
              <a:rPr lang="ar-LB" dirty="0" smtClean="0"/>
              <a:t>38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Cases in China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480530"/>
              </p:ext>
            </p:extLst>
          </p:nvPr>
        </p:nvGraphicFramePr>
        <p:xfrm>
          <a:off x="539552" y="2085951"/>
          <a:ext cx="3672408" cy="47250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40974"/>
                <a:gridCol w="731434"/>
              </a:tblGrid>
              <a:tr h="117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Province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NB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61141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u="none" strike="noStrike" dirty="0">
                          <a:effectLst/>
                        </a:rPr>
                        <a:t>Hubei Province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65596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61141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u="none" strike="noStrike" dirty="0">
                          <a:effectLst/>
                        </a:rPr>
                        <a:t>Guangdong Province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1347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61141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u="none" strike="noStrike" dirty="0">
                          <a:effectLst/>
                        </a:rPr>
                        <a:t>Henan Province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1272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61141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u="none" strike="noStrike" dirty="0">
                          <a:effectLst/>
                        </a:rPr>
                        <a:t>Zhejiang Province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1205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61141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u="none" strike="noStrike" dirty="0">
                          <a:effectLst/>
                        </a:rPr>
                        <a:t>Hunan Province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1017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61141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u="none" strike="noStrike" dirty="0">
                          <a:effectLst/>
                        </a:rPr>
                        <a:t>Anhui Province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989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61141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u="none" strike="noStrike" dirty="0">
                          <a:effectLst/>
                        </a:rPr>
                        <a:t>Jiangxi Province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934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61141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u="none" strike="noStrike" dirty="0">
                          <a:effectLst/>
                        </a:rPr>
                        <a:t>Jiangsu Province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756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61141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u="none" strike="noStrike" dirty="0">
                          <a:effectLst/>
                        </a:rPr>
                        <a:t>Chongqing Municipality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631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61141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u="none" strike="noStrike" dirty="0">
                          <a:effectLst/>
                        </a:rPr>
                        <a:t>Shandong Province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576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61141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u="none" strike="noStrike" dirty="0">
                          <a:effectLst/>
                        </a:rPr>
                        <a:t>Sichuan Province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534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61141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u="none" strike="noStrike" dirty="0">
                          <a:effectLst/>
                        </a:rPr>
                        <a:t>Heilongjiang Province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480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10612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u="none" strike="noStrike" dirty="0">
                          <a:effectLst/>
                        </a:rPr>
                        <a:t>Beijing Municipality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410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61141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u="none" strike="noStrike" dirty="0">
                          <a:effectLst/>
                        </a:rPr>
                        <a:t>Shanghai Municipality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337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61141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u="none" strike="noStrike" dirty="0">
                          <a:effectLst/>
                        </a:rPr>
                        <a:t>Hebei Province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317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61141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u="none" strike="noStrike" dirty="0">
                          <a:effectLst/>
                        </a:rPr>
                        <a:t>Fujian Province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296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61141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u="none" strike="noStrike" dirty="0">
                          <a:effectLst/>
                        </a:rPr>
                        <a:t>Shaanxi Province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252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711197"/>
              </p:ext>
            </p:extLst>
          </p:nvPr>
        </p:nvGraphicFramePr>
        <p:xfrm>
          <a:off x="4788024" y="2132856"/>
          <a:ext cx="3744416" cy="4495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98640"/>
                <a:gridCol w="745776"/>
              </a:tblGrid>
              <a:tr h="16421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Province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NB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u="none" strike="noStrike" dirty="0">
                          <a:effectLst/>
                        </a:rPr>
                        <a:t>Guangxi Zhuang Autonomous Region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245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u="none" strike="noStrike">
                          <a:effectLst/>
                        </a:rPr>
                        <a:t>Yunnan Province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174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u="none" strike="noStrike">
                          <a:effectLst/>
                        </a:rPr>
                        <a:t>Hainan Province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168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u="none" strike="noStrike">
                          <a:effectLst/>
                        </a:rPr>
                        <a:t>Guizhou Province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146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u="none" strike="noStrike">
                          <a:effectLst/>
                        </a:rPr>
                        <a:t>Shanxi Province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135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u="none" strike="noStrike" dirty="0">
                          <a:effectLst/>
                        </a:rPr>
                        <a:t>Tianjin Municipality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133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u="none" strike="noStrike">
                          <a:effectLst/>
                        </a:rPr>
                        <a:t>Liaoning Province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121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u="none" strike="noStrike">
                          <a:effectLst/>
                        </a:rPr>
                        <a:t>Gansu Province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93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u="none" strike="noStrike">
                          <a:effectLst/>
                        </a:rPr>
                        <a:t>Jilin Province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91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u="none" strike="noStrike">
                          <a:effectLst/>
                        </a:rPr>
                        <a:t>Xinjiang Uyghur Autonomous Region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91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u="none" strike="noStrike">
                          <a:effectLst/>
                        </a:rPr>
                        <a:t>Inner Mongolia Autonomous Region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76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u="none" strike="noStrike">
                          <a:effectLst/>
                        </a:rPr>
                        <a:t>Ningxia Hui Autonomous Region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75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u="none" strike="noStrike">
                          <a:effectLst/>
                        </a:rPr>
                        <a:t>Hong Kong Special Administrative Region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72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u="none" strike="noStrike">
                          <a:effectLst/>
                        </a:rPr>
                        <a:t>Taiwan Province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32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u="none" strike="noStrike">
                          <a:effectLst/>
                        </a:rPr>
                        <a:t>Qinghai Province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u="none" strike="noStrike">
                          <a:effectLst/>
                        </a:rPr>
                        <a:t>Macau Special Administrative Region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u="none" strike="noStrike" dirty="0">
                          <a:effectLst/>
                        </a:rPr>
                        <a:t>Tibet Autonomous Region / Xizang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285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58417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GB" sz="3800" dirty="0" smtClean="0">
                <a:hlinkClick r:id="rId2"/>
              </a:rPr>
              <a:t>www.who.int</a:t>
            </a:r>
            <a:r>
              <a:rPr lang="en-GB" sz="3800" dirty="0" smtClean="0"/>
              <a:t/>
            </a:r>
            <a:br>
              <a:rPr lang="en-GB" sz="3800" dirty="0" smtClean="0"/>
            </a:br>
            <a:r>
              <a:rPr lang="en-GB" sz="3800" dirty="0" smtClean="0"/>
              <a:t>Situation report </a:t>
            </a:r>
            <a:r>
              <a:rPr lang="en-US" sz="3800" dirty="0" smtClean="0"/>
              <a:t>#</a:t>
            </a:r>
            <a:r>
              <a:rPr lang="ar-LB" sz="3800" dirty="0" smtClean="0"/>
              <a:t>38</a:t>
            </a: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dirty="0" smtClean="0"/>
              <a:t>Cases by country (1)</a:t>
            </a:r>
            <a:endParaRPr lang="en-US" sz="38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" y="3049860"/>
            <a:ext cx="793432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521"/>
          <a:stretch/>
        </p:blipFill>
        <p:spPr bwMode="auto">
          <a:xfrm>
            <a:off x="611560" y="1929562"/>
            <a:ext cx="7924800" cy="112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285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69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GB" sz="3600" dirty="0" smtClean="0">
                <a:hlinkClick r:id="rId2"/>
              </a:rPr>
              <a:t>www.who.int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Situation report </a:t>
            </a:r>
            <a:r>
              <a:rPr lang="en-US" sz="3600" dirty="0" smtClean="0"/>
              <a:t>#</a:t>
            </a:r>
            <a:r>
              <a:rPr lang="ar-LB" sz="3600" dirty="0" smtClean="0"/>
              <a:t>38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Cases by country </a:t>
            </a:r>
            <a:r>
              <a:rPr lang="en-US" sz="3600" dirty="0" smtClean="0"/>
              <a:t>(</a:t>
            </a:r>
            <a:r>
              <a:rPr lang="ar-LB" sz="3600" dirty="0" smtClean="0"/>
              <a:t>2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521"/>
          <a:stretch/>
        </p:blipFill>
        <p:spPr bwMode="auto">
          <a:xfrm>
            <a:off x="575309" y="1511603"/>
            <a:ext cx="7924800" cy="112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31901"/>
            <a:ext cx="7953375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262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54779"/>
            <a:ext cx="8229600" cy="130255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GB" sz="3600" dirty="0" smtClean="0">
                <a:hlinkClick r:id="rId2"/>
              </a:rPr>
              <a:t>www.who.int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Situation report </a:t>
            </a:r>
            <a:r>
              <a:rPr lang="en-US" sz="3600" dirty="0" smtClean="0"/>
              <a:t>#</a:t>
            </a:r>
            <a:r>
              <a:rPr lang="ar-LB" sz="3600" dirty="0" smtClean="0"/>
              <a:t>38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Cases by country </a:t>
            </a:r>
            <a:r>
              <a:rPr lang="en-US" sz="3600" dirty="0" smtClean="0"/>
              <a:t>(</a:t>
            </a:r>
            <a:r>
              <a:rPr lang="ar-LB" sz="3600" dirty="0" smtClean="0"/>
              <a:t>3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521"/>
          <a:stretch/>
        </p:blipFill>
        <p:spPr bwMode="auto">
          <a:xfrm>
            <a:off x="581109" y="1588622"/>
            <a:ext cx="7924800" cy="112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40" y="2724150"/>
            <a:ext cx="79629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40" y="4118570"/>
            <a:ext cx="79629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29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64219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 smtClean="0">
                <a:hlinkClick r:id="rId2"/>
              </a:rPr>
              <a:t>www.who.int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Situation report </a:t>
            </a:r>
            <a:r>
              <a:rPr lang="en-US" dirty="0" smtClean="0"/>
              <a:t>#</a:t>
            </a:r>
            <a:r>
              <a:rPr lang="ar-LB" dirty="0" smtClean="0"/>
              <a:t>38</a:t>
            </a:r>
            <a:br>
              <a:rPr lang="ar-LB" dirty="0" smtClean="0"/>
            </a:br>
            <a:r>
              <a:rPr lang="en-US" dirty="0" smtClean="0"/>
              <a:t>Cases </a:t>
            </a:r>
            <a:r>
              <a:rPr lang="en-US" dirty="0" smtClean="0"/>
              <a:t>Outside China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04248" y="6167264"/>
            <a:ext cx="2339752" cy="6907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Source: WHO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" y="2385839"/>
            <a:ext cx="7858125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1181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69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 smtClean="0">
                <a:hlinkClick r:id="rId2"/>
              </a:rPr>
              <a:t>www.who.int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US" dirty="0" smtClean="0"/>
              <a:t>Dashboard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31635"/>
            <a:ext cx="8892480" cy="351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 rot="10800000">
            <a:off x="5436096" y="4653136"/>
            <a:ext cx="864096" cy="50405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81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69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 smtClean="0">
                <a:hlinkClick r:id="rId2"/>
              </a:rPr>
              <a:t>www.who.int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US" dirty="0" smtClean="0"/>
              <a:t>Dashboard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2900" y="5733256"/>
            <a:ext cx="8458200" cy="8640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hlinkClick r:id="rId3"/>
              </a:rPr>
              <a:t>http://who.maps.arcgis.com/apps/opsdashboard/index.html#/c88e37cfc43b4ed3baf977d77e4a0667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882775"/>
            <a:ext cx="8343900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1181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www.ecdc.europa.eu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8141626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 rot="16200000">
            <a:off x="863588" y="6021125"/>
            <a:ext cx="864096" cy="50405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583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www.ecdc.europa.eu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12776"/>
            <a:ext cx="5633319" cy="28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611560" y="6236526"/>
            <a:ext cx="864096" cy="50405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335" y="4797152"/>
            <a:ext cx="5434706" cy="1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9154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www.emro.who.int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19" y="1847850"/>
            <a:ext cx="7930721" cy="3957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 rot="16200000">
            <a:off x="5184068" y="5933637"/>
            <a:ext cx="864096" cy="50405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583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rtl="1"/>
            <a:r>
              <a:rPr lang="ar-LB" dirty="0" smtClean="0"/>
              <a:t>النقاط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LB" dirty="0" smtClean="0">
                <a:hlinkClick r:id="rId2"/>
              </a:rPr>
              <a:t>البيانات العالمية</a:t>
            </a:r>
          </a:p>
          <a:p>
            <a:pPr algn="r" rtl="1"/>
            <a:r>
              <a:rPr lang="ar-LB" dirty="0" smtClean="0">
                <a:hlinkClick r:id="rId2"/>
              </a:rPr>
              <a:t>البيانات المحلية</a:t>
            </a:r>
          </a:p>
          <a:p>
            <a:pPr algn="r" rtl="1"/>
            <a:endParaRPr lang="ar-LB" dirty="0"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13243017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www.moph.gov.lb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" y="1917700"/>
            <a:ext cx="9141472" cy="372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237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LB" dirty="0" smtClean="0">
                <a:hlinkClick r:id="rId2"/>
              </a:rPr>
              <a:t>البيانات الملحية</a:t>
            </a:r>
          </a:p>
          <a:p>
            <a:pPr algn="r" rtl="1"/>
            <a:endParaRPr lang="ar-LB" dirty="0" smtClean="0">
              <a:hlinkClick r:id="rId2"/>
            </a:endParaRPr>
          </a:p>
          <a:p>
            <a:pPr algn="r" rtl="1"/>
            <a:endParaRPr lang="ar-LB" dirty="0"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21011170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65618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fr-FR" dirty="0" smtClean="0"/>
              <a:t>COVID</a:t>
            </a:r>
            <a:r>
              <a:rPr lang="en-GB" dirty="0" smtClean="0"/>
              <a:t>-19, Lebanon, 2020</a:t>
            </a:r>
            <a:br>
              <a:rPr lang="en-GB" dirty="0" smtClean="0"/>
            </a:br>
            <a:r>
              <a:rPr lang="en-GB" sz="4200" dirty="0" smtClean="0"/>
              <a:t>Distribution by time (date of lab results)</a:t>
            </a:r>
            <a:br>
              <a:rPr lang="en-GB" sz="4200" dirty="0" smtClean="0"/>
            </a:br>
            <a:r>
              <a:rPr lang="en-GB" sz="4200" dirty="0" smtClean="0"/>
              <a:t>Up to 27 Feb 2020</a:t>
            </a:r>
            <a:endParaRPr lang="en-US" sz="4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879473"/>
              </p:ext>
            </p:extLst>
          </p:nvPr>
        </p:nvGraphicFramePr>
        <p:xfrm>
          <a:off x="1319808" y="2132856"/>
          <a:ext cx="6852591" cy="41044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4197"/>
                <a:gridCol w="2284197"/>
                <a:gridCol w="2284197"/>
              </a:tblGrid>
              <a:tr h="586351"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Date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/>
                        <a:t>Confirmed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/>
                        <a:t>Deaths</a:t>
                      </a:r>
                      <a:endParaRPr lang="en-US" sz="2200" dirty="0"/>
                    </a:p>
                  </a:txBody>
                  <a:tcPr/>
                </a:tc>
              </a:tr>
              <a:tr h="586351"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21/20/2020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/>
                        <a:t>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/>
                        <a:t>0</a:t>
                      </a:r>
                      <a:endParaRPr lang="en-US" sz="2200" dirty="0"/>
                    </a:p>
                  </a:txBody>
                  <a:tcPr/>
                </a:tc>
              </a:tr>
              <a:tr h="586351"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22/02/2020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/>
                        <a:t>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/>
                        <a:t>0</a:t>
                      </a:r>
                      <a:endParaRPr lang="en-US" sz="2200" dirty="0"/>
                    </a:p>
                  </a:txBody>
                  <a:tcPr/>
                </a:tc>
              </a:tr>
              <a:tr h="586351"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23/02/2020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/>
                        <a:t>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/>
                        <a:t>0</a:t>
                      </a:r>
                      <a:endParaRPr lang="en-US" sz="2200" dirty="0"/>
                    </a:p>
                  </a:txBody>
                  <a:tcPr/>
                </a:tc>
              </a:tr>
              <a:tr h="586351"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24/02/2020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/>
                        <a:t>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/>
                        <a:t>0</a:t>
                      </a:r>
                      <a:endParaRPr lang="en-US" sz="2200" dirty="0"/>
                    </a:p>
                  </a:txBody>
                  <a:tcPr/>
                </a:tc>
              </a:tr>
              <a:tr h="586351"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25/06/2020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/>
                        <a:t>1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/>
                        <a:t>0</a:t>
                      </a:r>
                      <a:endParaRPr lang="en-US" sz="2200" dirty="0"/>
                    </a:p>
                  </a:txBody>
                  <a:tcPr/>
                </a:tc>
              </a:tr>
              <a:tr h="586351"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27/02/2020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/>
                        <a:t>1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/>
                        <a:t>0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52920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917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LB" dirty="0" smtClean="0">
                <a:hlinkClick r:id="rId2"/>
              </a:rPr>
              <a:t>البيانات العالمية</a:t>
            </a:r>
          </a:p>
          <a:p>
            <a:pPr algn="r" rtl="1"/>
            <a:endParaRPr lang="ar-LB" dirty="0" smtClean="0">
              <a:hlinkClick r:id="rId2"/>
            </a:endParaRPr>
          </a:p>
          <a:p>
            <a:pPr algn="r" rtl="1"/>
            <a:endParaRPr lang="ar-LB" dirty="0"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2717038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rtl="1"/>
            <a:r>
              <a:rPr lang="ar-LB" dirty="0" smtClean="0"/>
              <a:t>المصادر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GB" dirty="0" smtClean="0">
                <a:hlinkClick r:id="rId2"/>
              </a:rPr>
              <a:t>www.who.int</a:t>
            </a:r>
            <a:endParaRPr lang="en-GB" dirty="0" smtClean="0"/>
          </a:p>
          <a:p>
            <a:pPr algn="l"/>
            <a:r>
              <a:rPr lang="en-GB" dirty="0" smtClean="0">
                <a:hlinkClick r:id="rId3"/>
              </a:rPr>
              <a:t>www.emro.who.int</a:t>
            </a:r>
            <a:endParaRPr lang="en-GB" dirty="0" smtClean="0"/>
          </a:p>
          <a:p>
            <a:pPr algn="l"/>
            <a:r>
              <a:rPr lang="en-GB" dirty="0" smtClean="0">
                <a:hlinkClick r:id="rId4"/>
              </a:rPr>
              <a:t>www.ecdc.europa.eu</a:t>
            </a:r>
            <a:endParaRPr lang="en-GB" dirty="0" smtClean="0"/>
          </a:p>
          <a:p>
            <a:pPr algn="l"/>
            <a:r>
              <a:rPr lang="en-GB" dirty="0" smtClean="0">
                <a:hlinkClick r:id="rId5"/>
              </a:rPr>
              <a:t>www.cdc.gov</a:t>
            </a:r>
            <a:endParaRPr lang="en-GB" dirty="0" smtClean="0"/>
          </a:p>
          <a:p>
            <a:pPr algn="l"/>
            <a:r>
              <a:rPr lang="en-GB" dirty="0" smtClean="0"/>
              <a:t>www.moph.gov.lb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417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dirty="0" smtClean="0"/>
              <a:t>www.who.int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79" y="1484784"/>
            <a:ext cx="8741641" cy="41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 rot="16200000">
            <a:off x="719572" y="5847767"/>
            <a:ext cx="864096" cy="50405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0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dirty="0" smtClean="0"/>
              <a:t>www.who.int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91" y="1414359"/>
            <a:ext cx="9075406" cy="4076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 rot="16200000">
            <a:off x="6984268" y="5670409"/>
            <a:ext cx="864096" cy="50405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51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" y="1557338"/>
            <a:ext cx="82962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dirty="0" smtClean="0"/>
              <a:t>www.who.int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10800000">
            <a:off x="6876256" y="2631123"/>
            <a:ext cx="864096" cy="50405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171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833711"/>
            <a:ext cx="8201025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 smtClean="0">
                <a:hlinkClick r:id="rId3"/>
              </a:rPr>
              <a:t>www.who.int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Situation report </a:t>
            </a:r>
            <a:r>
              <a:rPr lang="en-US" dirty="0" smtClean="0"/>
              <a:t>#</a:t>
            </a:r>
            <a:r>
              <a:rPr lang="ar-LB" dirty="0" smtClean="0"/>
              <a:t>38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160119" y="3236229"/>
            <a:ext cx="2588345" cy="321710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374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9246"/>
            <a:ext cx="8229600" cy="170557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 smtClean="0">
                <a:hlinkClick r:id="rId2"/>
              </a:rPr>
              <a:t>www.who.int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Situation report </a:t>
            </a:r>
            <a:r>
              <a:rPr lang="en-US" dirty="0" smtClean="0"/>
              <a:t>#</a:t>
            </a:r>
            <a:r>
              <a:rPr lang="ar-LB" dirty="0" smtClean="0"/>
              <a:t>38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Cases on World map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62" y="2251611"/>
            <a:ext cx="8267476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285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205</Words>
  <Application>Microsoft Office PowerPoint</Application>
  <PresentationFormat>On-screen Show (4:3)</PresentationFormat>
  <Paragraphs>128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Bitmap Image</vt:lpstr>
      <vt:lpstr>الوضع الوبائي للفيروس التاجي المستجد Epidemiology of 2019-nCoV</vt:lpstr>
      <vt:lpstr>النقاط</vt:lpstr>
      <vt:lpstr>PowerPoint Presentation</vt:lpstr>
      <vt:lpstr>المصادر</vt:lpstr>
      <vt:lpstr>www.who.int</vt:lpstr>
      <vt:lpstr>www.who.int</vt:lpstr>
      <vt:lpstr>www.who.int</vt:lpstr>
      <vt:lpstr>www.who.int Situation report #38</vt:lpstr>
      <vt:lpstr>www.who.int Situation report #38 Cases on World map</vt:lpstr>
      <vt:lpstr>www.who.int Situation report #38 Cases in China</vt:lpstr>
      <vt:lpstr>www.who.int Situation report #38 Cases by country (1)</vt:lpstr>
      <vt:lpstr>www.who.int Situation report #38 Cases by country (2)</vt:lpstr>
      <vt:lpstr>www.who.int Situation report #38 Cases by country (3)</vt:lpstr>
      <vt:lpstr>www.who.int Situation report #38 Cases Outside China</vt:lpstr>
      <vt:lpstr>www.who.int Dashboard</vt:lpstr>
      <vt:lpstr>www.who.int Dashboard</vt:lpstr>
      <vt:lpstr>www.ecdc.europa.eu</vt:lpstr>
      <vt:lpstr>www.ecdc.europa.eu</vt:lpstr>
      <vt:lpstr>www.emro.who.int</vt:lpstr>
      <vt:lpstr>www.moph.gov.lb</vt:lpstr>
      <vt:lpstr>PowerPoint Presentation</vt:lpstr>
      <vt:lpstr>COVID-19, Lebanon, 2020 Distribution by time (date of lab results) Up to 27 Feb 2020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الوضع الوبائي للفيروس التاجي المستجد Epidemiology of 2019-nCoV</dc:title>
  <dc:creator>NOG</dc:creator>
  <cp:lastModifiedBy>NOG</cp:lastModifiedBy>
  <cp:revision>14</cp:revision>
  <dcterms:created xsi:type="dcterms:W3CDTF">2020-02-03T19:10:54Z</dcterms:created>
  <dcterms:modified xsi:type="dcterms:W3CDTF">2020-02-27T22:49:36Z</dcterms:modified>
</cp:coreProperties>
</file>