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</p:sldMasterIdLst>
  <p:notesMasterIdLst>
    <p:notesMasterId r:id="rId37"/>
  </p:notesMasterIdLst>
  <p:sldIdLst>
    <p:sldId id="256" r:id="rId5"/>
    <p:sldId id="1962" r:id="rId6"/>
    <p:sldId id="1953" r:id="rId7"/>
    <p:sldId id="1954" r:id="rId8"/>
    <p:sldId id="1955" r:id="rId9"/>
    <p:sldId id="1956" r:id="rId10"/>
    <p:sldId id="1957" r:id="rId11"/>
    <p:sldId id="1958" r:id="rId12"/>
    <p:sldId id="1959" r:id="rId13"/>
    <p:sldId id="1964" r:id="rId14"/>
    <p:sldId id="1961" r:id="rId15"/>
    <p:sldId id="261" r:id="rId16"/>
    <p:sldId id="716" r:id="rId17"/>
    <p:sldId id="1835" r:id="rId18"/>
    <p:sldId id="1838" r:id="rId19"/>
    <p:sldId id="1840" r:id="rId20"/>
    <p:sldId id="1842" r:id="rId21"/>
    <p:sldId id="1843" r:id="rId22"/>
    <p:sldId id="1845" r:id="rId23"/>
    <p:sldId id="1963" r:id="rId24"/>
    <p:sldId id="258" r:id="rId25"/>
    <p:sldId id="259" r:id="rId26"/>
    <p:sldId id="262" r:id="rId27"/>
    <p:sldId id="1848" r:id="rId28"/>
    <p:sldId id="284" r:id="rId29"/>
    <p:sldId id="1850" r:id="rId30"/>
    <p:sldId id="1851" r:id="rId31"/>
    <p:sldId id="1855" r:id="rId32"/>
    <p:sldId id="1856" r:id="rId33"/>
    <p:sldId id="1860" r:id="rId34"/>
    <p:sldId id="1863" r:id="rId35"/>
    <p:sldId id="196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AbiHanna" userId="9f35db02d29f3f4b" providerId="LiveId" clId="{1B71A514-3653-41C5-8C06-540F2DCF5F97}"/>
    <pc:docChg chg="delSld modSld">
      <pc:chgData name="Pierre AbiHanna" userId="9f35db02d29f3f4b" providerId="LiveId" clId="{1B71A514-3653-41C5-8C06-540F2DCF5F97}" dt="2022-12-26T17:37:38.370" v="73" actId="47"/>
      <pc:docMkLst>
        <pc:docMk/>
      </pc:docMkLst>
      <pc:sldChg chg="del">
        <pc:chgData name="Pierre AbiHanna" userId="9f35db02d29f3f4b" providerId="LiveId" clId="{1B71A514-3653-41C5-8C06-540F2DCF5F97}" dt="2022-12-26T17:36:42.428" v="61" actId="47"/>
        <pc:sldMkLst>
          <pc:docMk/>
          <pc:sldMk cId="2735757737" sldId="283"/>
        </pc:sldMkLst>
      </pc:sldChg>
      <pc:sldChg chg="del">
        <pc:chgData name="Pierre AbiHanna" userId="9f35db02d29f3f4b" providerId="LiveId" clId="{1B71A514-3653-41C5-8C06-540F2DCF5F97}" dt="2022-12-26T17:37:02.649" v="64" actId="47"/>
        <pc:sldMkLst>
          <pc:docMk/>
          <pc:sldMk cId="2331427075" sldId="719"/>
        </pc:sldMkLst>
      </pc:sldChg>
      <pc:sldChg chg="del">
        <pc:chgData name="Pierre AbiHanna" userId="9f35db02d29f3f4b" providerId="LiveId" clId="{1B71A514-3653-41C5-8C06-540F2DCF5F97}" dt="2022-12-26T17:37:21.518" v="67" actId="47"/>
        <pc:sldMkLst>
          <pc:docMk/>
          <pc:sldMk cId="3459759641" sldId="720"/>
        </pc:sldMkLst>
      </pc:sldChg>
      <pc:sldChg chg="del">
        <pc:chgData name="Pierre AbiHanna" userId="9f35db02d29f3f4b" providerId="LiveId" clId="{1B71A514-3653-41C5-8C06-540F2DCF5F97}" dt="2022-12-26T17:37:24.038" v="68" actId="47"/>
        <pc:sldMkLst>
          <pc:docMk/>
          <pc:sldMk cId="3729991636" sldId="721"/>
        </pc:sldMkLst>
      </pc:sldChg>
      <pc:sldChg chg="del">
        <pc:chgData name="Pierre AbiHanna" userId="9f35db02d29f3f4b" providerId="LiveId" clId="{1B71A514-3653-41C5-8C06-540F2DCF5F97}" dt="2022-12-26T17:36:36.166" v="59" actId="47"/>
        <pc:sldMkLst>
          <pc:docMk/>
          <pc:sldMk cId="3014709963" sldId="722"/>
        </pc:sldMkLst>
      </pc:sldChg>
      <pc:sldChg chg="del">
        <pc:chgData name="Pierre AbiHanna" userId="9f35db02d29f3f4b" providerId="LiveId" clId="{1B71A514-3653-41C5-8C06-540F2DCF5F97}" dt="2022-12-26T17:36:39.280" v="60" actId="47"/>
        <pc:sldMkLst>
          <pc:docMk/>
          <pc:sldMk cId="2182851947" sldId="723"/>
        </pc:sldMkLst>
      </pc:sldChg>
      <pc:sldChg chg="del">
        <pc:chgData name="Pierre AbiHanna" userId="9f35db02d29f3f4b" providerId="LiveId" clId="{1B71A514-3653-41C5-8C06-540F2DCF5F97}" dt="2022-12-26T17:35:50.645" v="52" actId="47"/>
        <pc:sldMkLst>
          <pc:docMk/>
          <pc:sldMk cId="3015027038" sldId="1832"/>
        </pc:sldMkLst>
      </pc:sldChg>
      <pc:sldChg chg="del">
        <pc:chgData name="Pierre AbiHanna" userId="9f35db02d29f3f4b" providerId="LiveId" clId="{1B71A514-3653-41C5-8C06-540F2DCF5F97}" dt="2022-12-26T17:35:56.587" v="53" actId="47"/>
        <pc:sldMkLst>
          <pc:docMk/>
          <pc:sldMk cId="1277200609" sldId="1836"/>
        </pc:sldMkLst>
      </pc:sldChg>
      <pc:sldChg chg="del">
        <pc:chgData name="Pierre AbiHanna" userId="9f35db02d29f3f4b" providerId="LiveId" clId="{1B71A514-3653-41C5-8C06-540F2DCF5F97}" dt="2022-12-26T17:35:59.470" v="54" actId="47"/>
        <pc:sldMkLst>
          <pc:docMk/>
          <pc:sldMk cId="2640410733" sldId="1839"/>
        </pc:sldMkLst>
      </pc:sldChg>
      <pc:sldChg chg="del">
        <pc:chgData name="Pierre AbiHanna" userId="9f35db02d29f3f4b" providerId="LiveId" clId="{1B71A514-3653-41C5-8C06-540F2DCF5F97}" dt="2022-12-26T17:36:02.893" v="55" actId="47"/>
        <pc:sldMkLst>
          <pc:docMk/>
          <pc:sldMk cId="703063443" sldId="1841"/>
        </pc:sldMkLst>
      </pc:sldChg>
      <pc:sldChg chg="del">
        <pc:chgData name="Pierre AbiHanna" userId="9f35db02d29f3f4b" providerId="LiveId" clId="{1B71A514-3653-41C5-8C06-540F2DCF5F97}" dt="2022-12-26T17:36:12.319" v="56" actId="47"/>
        <pc:sldMkLst>
          <pc:docMk/>
          <pc:sldMk cId="2947819580" sldId="1844"/>
        </pc:sldMkLst>
      </pc:sldChg>
      <pc:sldChg chg="del">
        <pc:chgData name="Pierre AbiHanna" userId="9f35db02d29f3f4b" providerId="LiveId" clId="{1B71A514-3653-41C5-8C06-540F2DCF5F97}" dt="2022-12-26T17:36:27.684" v="57" actId="47"/>
        <pc:sldMkLst>
          <pc:docMk/>
          <pc:sldMk cId="1400467035" sldId="1846"/>
        </pc:sldMkLst>
      </pc:sldChg>
      <pc:sldChg chg="del">
        <pc:chgData name="Pierre AbiHanna" userId="9f35db02d29f3f4b" providerId="LiveId" clId="{1B71A514-3653-41C5-8C06-540F2DCF5F97}" dt="2022-12-26T17:36:31.013" v="58" actId="47"/>
        <pc:sldMkLst>
          <pc:docMk/>
          <pc:sldMk cId="940178103" sldId="1847"/>
        </pc:sldMkLst>
      </pc:sldChg>
      <pc:sldChg chg="del">
        <pc:chgData name="Pierre AbiHanna" userId="9f35db02d29f3f4b" providerId="LiveId" clId="{1B71A514-3653-41C5-8C06-540F2DCF5F97}" dt="2022-12-26T17:36:51.749" v="62" actId="47"/>
        <pc:sldMkLst>
          <pc:docMk/>
          <pc:sldMk cId="1799634266" sldId="1849"/>
        </pc:sldMkLst>
      </pc:sldChg>
      <pc:sldChg chg="del">
        <pc:chgData name="Pierre AbiHanna" userId="9f35db02d29f3f4b" providerId="LiveId" clId="{1B71A514-3653-41C5-8C06-540F2DCF5F97}" dt="2022-12-26T17:37:00.964" v="63" actId="47"/>
        <pc:sldMkLst>
          <pc:docMk/>
          <pc:sldMk cId="3359704471" sldId="1852"/>
        </pc:sldMkLst>
      </pc:sldChg>
      <pc:sldChg chg="del">
        <pc:chgData name="Pierre AbiHanna" userId="9f35db02d29f3f4b" providerId="LiveId" clId="{1B71A514-3653-41C5-8C06-540F2DCF5F97}" dt="2022-12-26T17:37:04.076" v="65" actId="47"/>
        <pc:sldMkLst>
          <pc:docMk/>
          <pc:sldMk cId="4199802928" sldId="1853"/>
        </pc:sldMkLst>
      </pc:sldChg>
      <pc:sldChg chg="del">
        <pc:chgData name="Pierre AbiHanna" userId="9f35db02d29f3f4b" providerId="LiveId" clId="{1B71A514-3653-41C5-8C06-540F2DCF5F97}" dt="2022-12-26T17:37:07.335" v="66" actId="47"/>
        <pc:sldMkLst>
          <pc:docMk/>
          <pc:sldMk cId="103444447" sldId="1854"/>
        </pc:sldMkLst>
      </pc:sldChg>
      <pc:sldChg chg="del">
        <pc:chgData name="Pierre AbiHanna" userId="9f35db02d29f3f4b" providerId="LiveId" clId="{1B71A514-3653-41C5-8C06-540F2DCF5F97}" dt="2022-12-26T17:37:26.483" v="69" actId="47"/>
        <pc:sldMkLst>
          <pc:docMk/>
          <pc:sldMk cId="1251944577" sldId="1857"/>
        </pc:sldMkLst>
      </pc:sldChg>
      <pc:sldChg chg="del">
        <pc:chgData name="Pierre AbiHanna" userId="9f35db02d29f3f4b" providerId="LiveId" clId="{1B71A514-3653-41C5-8C06-540F2DCF5F97}" dt="2022-12-26T17:37:28.732" v="70" actId="47"/>
        <pc:sldMkLst>
          <pc:docMk/>
          <pc:sldMk cId="176855471" sldId="1858"/>
        </pc:sldMkLst>
      </pc:sldChg>
      <pc:sldChg chg="del">
        <pc:chgData name="Pierre AbiHanna" userId="9f35db02d29f3f4b" providerId="LiveId" clId="{1B71A514-3653-41C5-8C06-540F2DCF5F97}" dt="2022-12-26T17:37:30.347" v="71" actId="47"/>
        <pc:sldMkLst>
          <pc:docMk/>
          <pc:sldMk cId="2568637889" sldId="1859"/>
        </pc:sldMkLst>
      </pc:sldChg>
      <pc:sldChg chg="del">
        <pc:chgData name="Pierre AbiHanna" userId="9f35db02d29f3f4b" providerId="LiveId" clId="{1B71A514-3653-41C5-8C06-540F2DCF5F97}" dt="2022-12-26T17:37:36.002" v="72" actId="47"/>
        <pc:sldMkLst>
          <pc:docMk/>
          <pc:sldMk cId="4088438663" sldId="1861"/>
        </pc:sldMkLst>
      </pc:sldChg>
      <pc:sldChg chg="del">
        <pc:chgData name="Pierre AbiHanna" userId="9f35db02d29f3f4b" providerId="LiveId" clId="{1B71A514-3653-41C5-8C06-540F2DCF5F97}" dt="2022-12-26T17:37:38.370" v="73" actId="47"/>
        <pc:sldMkLst>
          <pc:docMk/>
          <pc:sldMk cId="1153411891" sldId="1862"/>
        </pc:sldMkLst>
      </pc:sldChg>
      <pc:sldChg chg="modSp mod">
        <pc:chgData name="Pierre AbiHanna" userId="9f35db02d29f3f4b" providerId="LiveId" clId="{1B71A514-3653-41C5-8C06-540F2DCF5F97}" dt="2022-12-26T17:35:24.563" v="51" actId="20577"/>
        <pc:sldMkLst>
          <pc:docMk/>
          <pc:sldMk cId="2373116929" sldId="1962"/>
        </pc:sldMkLst>
        <pc:spChg chg="mod">
          <ac:chgData name="Pierre AbiHanna" userId="9f35db02d29f3f4b" providerId="LiveId" clId="{1B71A514-3653-41C5-8C06-540F2DCF5F97}" dt="2022-12-26T17:35:24.563" v="51" actId="20577"/>
          <ac:spMkLst>
            <pc:docMk/>
            <pc:sldMk cId="2373116929" sldId="1962"/>
            <ac:spMk id="3" creationId="{E905DDC8-0F51-1ABE-2C0E-9CC4B36FFE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6310-0EE2-4B00-AB31-707CD7177A06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F42B-E8FC-4CDD-B399-311B958B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186487" cy="3481388"/>
          </a:xfrm>
          <a:prstGeom prst="rect">
            <a:avLst/>
          </a:prstGeom>
        </p:spPr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7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latin typeface="Arial Unicode MS"/>
                <a:ea typeface="Arial Unicode MS"/>
              </a:rPr>
              <a:t>Table 2. Examples of Patient-Safety Practices, with Suggested Penalties for Failure to Adhere to Practice.</a:t>
            </a:r>
            <a:endParaRPr lang="en-US" sz="1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EDEA87BA-B431-387E-2C73-031CF6695C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A19FEF2F-1C5A-6F52-0C80-E969D04C99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2000">
                <a:cs typeface="Gothic" charset="0"/>
              </a:rPr>
              <a:t>Table 3. Rates of Catheter-Related Bloodstream Infection from Baseline (before Implementation of the Study Intervention) to 18 Months of Follow-up.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16D578F3-D92D-C123-87D5-C59C867C1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4C3AA45E-B398-F564-88AF-50590600EDF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Gothic" charset="0"/>
              </a:rPr>
              <a:t>Table 1. Elements of the Surgical Safety Checklist.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EF0B5B4F-97D7-5A45-CE6E-2123EFC63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E456D8A8-46AE-0902-72F7-C745067263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Gothic" charset="0"/>
              </a:rPr>
              <a:t>Table 2. Characteristics of Participating Hospitals.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BF0CEDF1-CBD4-8CB4-459E-33F04A748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07AA874C-330D-8F3B-E504-7F858A7BB3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215900" indent="-215900" eaLnBrk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Gothic" charset="0"/>
              </a:rPr>
              <a:t>Table 5. Outcomes before and after Checklist Implementation, According to Site.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6BAE0-4DF4-86A7-912C-52D833CF2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135D3-AC79-A0FC-11C7-76AC6BF99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5AD2E-6D94-4961-090A-7841223C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388FA-DA17-E30A-BD14-A738C5F6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30FF-BC77-3E7F-C989-CCAA1794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B982-11BF-1CFF-7916-268E5F10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26D8A-64A6-8CAB-19EC-75C3DCC21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275F5-F799-EB66-D920-72C224B2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B950B-5906-6842-3277-F186146F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BD5AE-C9FE-C66C-4F01-B2DC5805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8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A773C4-6E28-7676-4A86-DDC6A5700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A2FF1-C3A3-5522-8EC5-0FF1A7B45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97F91-0669-E15C-AE30-570D632F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F1E81-26BC-91E0-EA86-E618AAAD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F3743-20CB-2552-9F62-3EB293AF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5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7D03FD9-87EE-40CA-986B-783351AFF164}" type="datetime1">
              <a:rPr lang="en-US" smtClean="0"/>
              <a:t>26-Dec-22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National IPC training WHO-MOPH-SOPH 2022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9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1331-921A-401A-9C6A-A10ACDE2B346}" type="datetime1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3222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CBB3-0CD0-44B3-BEE6-99F4C6B1800A}" type="datetime1">
              <a:rPr lang="en-US" smtClean="0"/>
              <a:t>26-Dec-22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</p:spTree>
    <p:extLst>
      <p:ext uri="{BB962C8B-B14F-4D97-AF65-F5344CB8AC3E}">
        <p14:creationId xmlns:p14="http://schemas.microsoft.com/office/powerpoint/2010/main" val="300670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D45E02-D738-44E4-A600-5028C9507A40}" type="datetime1">
              <a:rPr lang="en-US" smtClean="0"/>
              <a:t>26-Dec-22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National IPC training WHO-MOPH-SOPH 2022</a:t>
            </a:r>
          </a:p>
        </p:txBody>
      </p:sp>
    </p:spTree>
    <p:extLst>
      <p:ext uri="{BB962C8B-B14F-4D97-AF65-F5344CB8AC3E}">
        <p14:creationId xmlns:p14="http://schemas.microsoft.com/office/powerpoint/2010/main" val="181757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DCFF2D7-8404-4811-A81C-E474A4A4FBBA}" type="datetime1">
              <a:rPr lang="en-US" smtClean="0"/>
              <a:t>26-Dec-22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385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9A07-21F1-4FAA-B22B-1B14EB9CDEAE}" type="datetime1">
              <a:rPr lang="en-US" smtClean="0"/>
              <a:t>26-Dec-22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8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5F28-305B-4A3C-B5EB-EE29519A03CD}" type="datetime1">
              <a:rPr lang="en-US" smtClean="0"/>
              <a:t>26-Dec-22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1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DC98-85F4-44B3-9414-4D5976C6AB08}" type="datetime1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103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F537-8869-AD5B-57E1-8AB6014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78984-D095-9114-1FF0-D5DBE7C01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3F862-450A-7E56-A7DC-54E7601A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B25B7-D2F5-1A67-BF4F-C0DAD14A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197D-BCC6-1A13-EA8B-206F17CD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80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D82B884-A528-41AE-8906-683FC5AC440C}" type="datetime1">
              <a:rPr lang="en-US" smtClean="0"/>
              <a:t>26-Dec-22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4367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83F8-EFD4-46B7-9467-64B4B906F345}" type="datetime1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29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CF56A266-FA8E-4ADF-8500-C08D539DCEFE}" type="datetime1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r>
              <a:rPr lang="en-US"/>
              <a:t>National IPC training WHO-MOPH-SOPH 2022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49E7D-5AE1-4880-BFC7-AFE0614ECC24}" type="datetime1">
              <a:rPr lang="en-US" smtClean="0">
                <a:solidFill>
                  <a:srgbClr val="775F55"/>
                </a:solidFill>
              </a:rPr>
              <a:pPr>
                <a:defRPr/>
              </a:pPr>
              <a:t>26-Dec-22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775F55"/>
                </a:solidFill>
              </a:rPr>
              <a:t>National IPC training WHO-MOPH-SOPH 2022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2BD4-041A-44CB-9F0B-EBF39C4EE0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8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6389511" y="1149073"/>
            <a:ext cx="5011568" cy="5388451"/>
          </a:xfrm>
          <a:prstGeom prst="rect">
            <a:avLst/>
          </a:prstGeom>
          <a:ln w="3175" cmpd="sng">
            <a:noFill/>
          </a:ln>
        </p:spPr>
        <p:txBody>
          <a:bodyPr vert="horz"/>
          <a:lstStyle/>
          <a:p>
            <a:endParaRPr lang="en-US" dirty="0"/>
          </a:p>
        </p:txBody>
      </p:sp>
      <p:sp>
        <p:nvSpPr>
          <p:cNvPr id="15" name="Rectangle 1"/>
          <p:cNvSpPr/>
          <p:nvPr userDrawn="1"/>
        </p:nvSpPr>
        <p:spPr>
          <a:xfrm>
            <a:off x="146756" y="118533"/>
            <a:ext cx="11898488" cy="728134"/>
          </a:xfrm>
          <a:custGeom>
            <a:avLst/>
            <a:gdLst>
              <a:gd name="connsiteX0" fmla="*/ 0 w 8923866"/>
              <a:gd name="connsiteY0" fmla="*/ 0 h 728134"/>
              <a:gd name="connsiteX1" fmla="*/ 8923866 w 8923866"/>
              <a:gd name="connsiteY1" fmla="*/ 0 h 728134"/>
              <a:gd name="connsiteX2" fmla="*/ 8923866 w 8923866"/>
              <a:gd name="connsiteY2" fmla="*/ 728134 h 728134"/>
              <a:gd name="connsiteX3" fmla="*/ 0 w 8923866"/>
              <a:gd name="connsiteY3" fmla="*/ 728134 h 728134"/>
              <a:gd name="connsiteX4" fmla="*/ 0 w 8923866"/>
              <a:gd name="connsiteY4" fmla="*/ 0 h 728134"/>
              <a:gd name="connsiteX0" fmla="*/ 0 w 8923866"/>
              <a:gd name="connsiteY0" fmla="*/ 0 h 728134"/>
              <a:gd name="connsiteX1" fmla="*/ 8923866 w 8923866"/>
              <a:gd name="connsiteY1" fmla="*/ 0 h 728134"/>
              <a:gd name="connsiteX2" fmla="*/ 8923866 w 8923866"/>
              <a:gd name="connsiteY2" fmla="*/ 97367 h 728134"/>
              <a:gd name="connsiteX3" fmla="*/ 8923866 w 8923866"/>
              <a:gd name="connsiteY3" fmla="*/ 728134 h 728134"/>
              <a:gd name="connsiteX4" fmla="*/ 0 w 8923866"/>
              <a:gd name="connsiteY4" fmla="*/ 728134 h 728134"/>
              <a:gd name="connsiteX5" fmla="*/ 0 w 8923866"/>
              <a:gd name="connsiteY5" fmla="*/ 0 h 728134"/>
              <a:gd name="connsiteX0" fmla="*/ 0 w 8923866"/>
              <a:gd name="connsiteY0" fmla="*/ 0 h 728134"/>
              <a:gd name="connsiteX1" fmla="*/ 8652932 w 8923866"/>
              <a:gd name="connsiteY1" fmla="*/ 0 h 728134"/>
              <a:gd name="connsiteX2" fmla="*/ 8923866 w 8923866"/>
              <a:gd name="connsiteY2" fmla="*/ 97367 h 728134"/>
              <a:gd name="connsiteX3" fmla="*/ 8923866 w 8923866"/>
              <a:gd name="connsiteY3" fmla="*/ 728134 h 728134"/>
              <a:gd name="connsiteX4" fmla="*/ 0 w 8923866"/>
              <a:gd name="connsiteY4" fmla="*/ 728134 h 728134"/>
              <a:gd name="connsiteX5" fmla="*/ 0 w 8923866"/>
              <a:gd name="connsiteY5" fmla="*/ 0 h 728134"/>
              <a:gd name="connsiteX0" fmla="*/ 0 w 8923866"/>
              <a:gd name="connsiteY0" fmla="*/ 0 h 728134"/>
              <a:gd name="connsiteX1" fmla="*/ 8652932 w 8923866"/>
              <a:gd name="connsiteY1" fmla="*/ 0 h 728134"/>
              <a:gd name="connsiteX2" fmla="*/ 8923866 w 8923866"/>
              <a:gd name="connsiteY2" fmla="*/ 266700 h 728134"/>
              <a:gd name="connsiteX3" fmla="*/ 8923866 w 8923866"/>
              <a:gd name="connsiteY3" fmla="*/ 728134 h 728134"/>
              <a:gd name="connsiteX4" fmla="*/ 0 w 8923866"/>
              <a:gd name="connsiteY4" fmla="*/ 728134 h 728134"/>
              <a:gd name="connsiteX5" fmla="*/ 0 w 8923866"/>
              <a:gd name="connsiteY5" fmla="*/ 0 h 728134"/>
              <a:gd name="connsiteX0" fmla="*/ 0 w 8923866"/>
              <a:gd name="connsiteY0" fmla="*/ 0 h 728134"/>
              <a:gd name="connsiteX1" fmla="*/ 8665632 w 8923866"/>
              <a:gd name="connsiteY1" fmla="*/ 0 h 728134"/>
              <a:gd name="connsiteX2" fmla="*/ 8923866 w 8923866"/>
              <a:gd name="connsiteY2" fmla="*/ 266700 h 728134"/>
              <a:gd name="connsiteX3" fmla="*/ 8923866 w 8923866"/>
              <a:gd name="connsiteY3" fmla="*/ 728134 h 728134"/>
              <a:gd name="connsiteX4" fmla="*/ 0 w 8923866"/>
              <a:gd name="connsiteY4" fmla="*/ 728134 h 728134"/>
              <a:gd name="connsiteX5" fmla="*/ 0 w 8923866"/>
              <a:gd name="connsiteY5" fmla="*/ 0 h 728134"/>
              <a:gd name="connsiteX0" fmla="*/ 0 w 8923866"/>
              <a:gd name="connsiteY0" fmla="*/ 0 h 728134"/>
              <a:gd name="connsiteX1" fmla="*/ 8665632 w 8923866"/>
              <a:gd name="connsiteY1" fmla="*/ 0 h 728134"/>
              <a:gd name="connsiteX2" fmla="*/ 8917516 w 8923866"/>
              <a:gd name="connsiteY2" fmla="*/ 333375 h 728134"/>
              <a:gd name="connsiteX3" fmla="*/ 8923866 w 8923866"/>
              <a:gd name="connsiteY3" fmla="*/ 728134 h 728134"/>
              <a:gd name="connsiteX4" fmla="*/ 0 w 8923866"/>
              <a:gd name="connsiteY4" fmla="*/ 728134 h 728134"/>
              <a:gd name="connsiteX5" fmla="*/ 0 w 8923866"/>
              <a:gd name="connsiteY5" fmla="*/ 0 h 728134"/>
              <a:gd name="connsiteX0" fmla="*/ 0 w 8923866"/>
              <a:gd name="connsiteY0" fmla="*/ 0 h 728134"/>
              <a:gd name="connsiteX1" fmla="*/ 8665632 w 8923866"/>
              <a:gd name="connsiteY1" fmla="*/ 0 h 728134"/>
              <a:gd name="connsiteX2" fmla="*/ 8923866 w 8923866"/>
              <a:gd name="connsiteY2" fmla="*/ 260350 h 728134"/>
              <a:gd name="connsiteX3" fmla="*/ 8923866 w 8923866"/>
              <a:gd name="connsiteY3" fmla="*/ 728134 h 728134"/>
              <a:gd name="connsiteX4" fmla="*/ 0 w 8923866"/>
              <a:gd name="connsiteY4" fmla="*/ 728134 h 728134"/>
              <a:gd name="connsiteX5" fmla="*/ 0 w 8923866"/>
              <a:gd name="connsiteY5" fmla="*/ 0 h 72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3866" h="728134">
                <a:moveTo>
                  <a:pt x="0" y="0"/>
                </a:moveTo>
                <a:lnTo>
                  <a:pt x="8665632" y="0"/>
                </a:lnTo>
                <a:lnTo>
                  <a:pt x="8923866" y="260350"/>
                </a:lnTo>
                <a:lnTo>
                  <a:pt x="8923866" y="728134"/>
                </a:lnTo>
                <a:lnTo>
                  <a:pt x="0" y="728134"/>
                </a:lnTo>
                <a:lnTo>
                  <a:pt x="0" y="0"/>
                </a:lnTo>
                <a:close/>
              </a:path>
            </a:pathLst>
          </a:custGeom>
          <a:solidFill>
            <a:srgbClr val="6FA287">
              <a:alpha val="4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ectangle 2"/>
          <p:cNvSpPr/>
          <p:nvPr userDrawn="1"/>
        </p:nvSpPr>
        <p:spPr>
          <a:xfrm>
            <a:off x="11695289" y="118533"/>
            <a:ext cx="349955" cy="262466"/>
          </a:xfrm>
          <a:custGeom>
            <a:avLst/>
            <a:gdLst>
              <a:gd name="connsiteX0" fmla="*/ 0 w 262466"/>
              <a:gd name="connsiteY0" fmla="*/ 0 h 262466"/>
              <a:gd name="connsiteX1" fmla="*/ 262466 w 262466"/>
              <a:gd name="connsiteY1" fmla="*/ 0 h 262466"/>
              <a:gd name="connsiteX2" fmla="*/ 262466 w 262466"/>
              <a:gd name="connsiteY2" fmla="*/ 262466 h 262466"/>
              <a:gd name="connsiteX3" fmla="*/ 0 w 262466"/>
              <a:gd name="connsiteY3" fmla="*/ 262466 h 262466"/>
              <a:gd name="connsiteX4" fmla="*/ 0 w 262466"/>
              <a:gd name="connsiteY4" fmla="*/ 0 h 262466"/>
              <a:gd name="connsiteX0" fmla="*/ 0 w 262466"/>
              <a:gd name="connsiteY0" fmla="*/ 0 h 262466"/>
              <a:gd name="connsiteX1" fmla="*/ 143932 w 262466"/>
              <a:gd name="connsiteY1" fmla="*/ 139700 h 262466"/>
              <a:gd name="connsiteX2" fmla="*/ 262466 w 262466"/>
              <a:gd name="connsiteY2" fmla="*/ 262466 h 262466"/>
              <a:gd name="connsiteX3" fmla="*/ 0 w 262466"/>
              <a:gd name="connsiteY3" fmla="*/ 262466 h 262466"/>
              <a:gd name="connsiteX4" fmla="*/ 0 w 262466"/>
              <a:gd name="connsiteY4" fmla="*/ 0 h 2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66" h="262466">
                <a:moveTo>
                  <a:pt x="0" y="0"/>
                </a:moveTo>
                <a:lnTo>
                  <a:pt x="143932" y="139700"/>
                </a:lnTo>
                <a:lnTo>
                  <a:pt x="262466" y="262466"/>
                </a:lnTo>
                <a:lnTo>
                  <a:pt x="0" y="262466"/>
                </a:lnTo>
                <a:lnTo>
                  <a:pt x="0" y="0"/>
                </a:lnTo>
                <a:close/>
              </a:path>
            </a:pathLst>
          </a:custGeom>
          <a:solidFill>
            <a:srgbClr val="006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902412" y="338668"/>
            <a:ext cx="10498667" cy="37253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2400" b="1" i="0">
                <a:solidFill>
                  <a:srgbClr val="006156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 i="0">
                <a:latin typeface="Arial"/>
                <a:cs typeface="Arial"/>
              </a:defRPr>
            </a:lvl2pPr>
            <a:lvl3pPr marL="914400" indent="0">
              <a:buNone/>
              <a:defRPr sz="2000" b="1" i="0">
                <a:latin typeface="Arial"/>
                <a:cs typeface="Arial"/>
              </a:defRPr>
            </a:lvl3pPr>
            <a:lvl4pPr marL="1371600" indent="0">
              <a:buNone/>
              <a:defRPr sz="2000" b="1" i="0">
                <a:latin typeface="Arial"/>
                <a:cs typeface="Arial"/>
              </a:defRPr>
            </a:lvl4pPr>
            <a:lvl5pPr marL="1828800" indent="0">
              <a:buNone/>
              <a:defRPr sz="2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309512" y="4476463"/>
            <a:ext cx="4763913" cy="830262"/>
          </a:xfrm>
          <a:prstGeom prst="rect">
            <a:avLst/>
          </a:prstGeom>
        </p:spPr>
        <p:txBody>
          <a:bodyPr vert="horz" lIns="0" rIns="0"/>
          <a:lstStyle>
            <a:lvl1pPr marL="171450" indent="-171450">
              <a:buFont typeface="Arial"/>
              <a:buChar char="•"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points</a:t>
            </a:r>
          </a:p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902413" y="1589340"/>
            <a:ext cx="5171011" cy="2627060"/>
          </a:xfrm>
          <a:prstGeom prst="rect">
            <a:avLst/>
          </a:prstGeom>
        </p:spPr>
        <p:txBody>
          <a:bodyPr vert="horz" lIns="0" rIns="0"/>
          <a:lstStyle>
            <a:lvl1pPr marL="0" indent="0">
              <a:lnSpc>
                <a:spcPct val="150000"/>
              </a:lnSpc>
              <a:buFont typeface="Arial"/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902413" y="1149072"/>
            <a:ext cx="5171012" cy="37253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1800" b="0" i="0">
                <a:solidFill>
                  <a:srgbClr val="006156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 i="0">
                <a:latin typeface="Arial"/>
                <a:cs typeface="Arial"/>
              </a:defRPr>
            </a:lvl2pPr>
            <a:lvl3pPr marL="914400" indent="0">
              <a:buNone/>
              <a:defRPr sz="2000" b="1" i="0">
                <a:latin typeface="Arial"/>
                <a:cs typeface="Arial"/>
              </a:defRPr>
            </a:lvl3pPr>
            <a:lvl4pPr marL="1371600" indent="0">
              <a:buNone/>
              <a:defRPr sz="2000" b="1" i="0">
                <a:latin typeface="Arial"/>
                <a:cs typeface="Arial"/>
              </a:defRPr>
            </a:lvl4pPr>
            <a:lvl5pPr marL="1828800" indent="0">
              <a:buNone/>
              <a:defRPr sz="2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  <p:sp>
        <p:nvSpPr>
          <p:cNvPr id="25" name="Rectangle 2"/>
          <p:cNvSpPr/>
          <p:nvPr userDrawn="1"/>
        </p:nvSpPr>
        <p:spPr>
          <a:xfrm rot="8100000">
            <a:off x="594793" y="6690965"/>
            <a:ext cx="615244" cy="461433"/>
          </a:xfrm>
          <a:custGeom>
            <a:avLst/>
            <a:gdLst>
              <a:gd name="connsiteX0" fmla="*/ 0 w 262466"/>
              <a:gd name="connsiteY0" fmla="*/ 0 h 262466"/>
              <a:gd name="connsiteX1" fmla="*/ 262466 w 262466"/>
              <a:gd name="connsiteY1" fmla="*/ 0 h 262466"/>
              <a:gd name="connsiteX2" fmla="*/ 262466 w 262466"/>
              <a:gd name="connsiteY2" fmla="*/ 262466 h 262466"/>
              <a:gd name="connsiteX3" fmla="*/ 0 w 262466"/>
              <a:gd name="connsiteY3" fmla="*/ 262466 h 262466"/>
              <a:gd name="connsiteX4" fmla="*/ 0 w 262466"/>
              <a:gd name="connsiteY4" fmla="*/ 0 h 262466"/>
              <a:gd name="connsiteX0" fmla="*/ 0 w 262466"/>
              <a:gd name="connsiteY0" fmla="*/ 0 h 262466"/>
              <a:gd name="connsiteX1" fmla="*/ 143932 w 262466"/>
              <a:gd name="connsiteY1" fmla="*/ 139700 h 262466"/>
              <a:gd name="connsiteX2" fmla="*/ 262466 w 262466"/>
              <a:gd name="connsiteY2" fmla="*/ 262466 h 262466"/>
              <a:gd name="connsiteX3" fmla="*/ 0 w 262466"/>
              <a:gd name="connsiteY3" fmla="*/ 262466 h 262466"/>
              <a:gd name="connsiteX4" fmla="*/ 0 w 262466"/>
              <a:gd name="connsiteY4" fmla="*/ 0 h 262466"/>
              <a:gd name="connsiteX0" fmla="*/ 0 w 262466"/>
              <a:gd name="connsiteY0" fmla="*/ 0 h 262466"/>
              <a:gd name="connsiteX1" fmla="*/ 138824 w 262466"/>
              <a:gd name="connsiteY1" fmla="*/ 142254 h 262466"/>
              <a:gd name="connsiteX2" fmla="*/ 262466 w 262466"/>
              <a:gd name="connsiteY2" fmla="*/ 262466 h 262466"/>
              <a:gd name="connsiteX3" fmla="*/ 0 w 262466"/>
              <a:gd name="connsiteY3" fmla="*/ 262466 h 262466"/>
              <a:gd name="connsiteX4" fmla="*/ 0 w 262466"/>
              <a:gd name="connsiteY4" fmla="*/ 0 h 262466"/>
              <a:gd name="connsiteX0" fmla="*/ 0 w 262466"/>
              <a:gd name="connsiteY0" fmla="*/ 0 h 262466"/>
              <a:gd name="connsiteX1" fmla="*/ 262466 w 262466"/>
              <a:gd name="connsiteY1" fmla="*/ 262466 h 262466"/>
              <a:gd name="connsiteX2" fmla="*/ 0 w 262466"/>
              <a:gd name="connsiteY2" fmla="*/ 262466 h 262466"/>
              <a:gd name="connsiteX3" fmla="*/ 0 w 262466"/>
              <a:gd name="connsiteY3" fmla="*/ 0 h 2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66" h="262466">
                <a:moveTo>
                  <a:pt x="0" y="0"/>
                </a:moveTo>
                <a:lnTo>
                  <a:pt x="262466" y="262466"/>
                </a:lnTo>
                <a:lnTo>
                  <a:pt x="0" y="262466"/>
                </a:lnTo>
                <a:lnTo>
                  <a:pt x="0" y="0"/>
                </a:lnTo>
                <a:close/>
              </a:path>
            </a:pathLst>
          </a:custGeom>
          <a:solidFill>
            <a:srgbClr val="006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696391" y="6660064"/>
            <a:ext cx="445911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2AC8D-9F63-3345-AEBF-F3233251A3B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951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C9D0-3C1F-7699-EAD5-923507CEB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0AC2D-EF8D-6529-D39C-120AC3A81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755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5181-A282-FC93-C03B-8D4B93F1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F7640-F7E8-C4BE-DCA8-244BC6BD1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399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3F0A-2CA6-B3F7-5784-A52AB86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4B5B1-4072-3472-21A7-F27E479F0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765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833F-6F0C-A686-286F-85EA3DCA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4B99-F1BA-BC8E-E7A7-0EAF7A59B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D4AD5-05DC-9E58-48E7-E343DBD8E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3760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788C3-2957-7C97-1E60-E80B8C2B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09718-8D8D-3D1F-E469-4E9CA224D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6F5A9-0A80-EF01-7160-C32FA33A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BAB20-B1C2-3515-D838-A574CC15E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B153D-67BD-108B-1C65-5BDCB3A35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24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25DD-83B7-F269-5094-3777F5B2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DF166-E7D4-1950-AD3F-C9CD737B3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0BA7-386F-F0BF-D133-07DD7982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004F8-71DE-F67A-BDD6-DD27490C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25088-2F53-916C-83E6-F7E6EA25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70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9141-18EA-9FBA-8FAA-CBC23FE9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78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95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C37B-4AE4-0881-1E25-8F8412A1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1770F-3A48-1D68-11E8-39CC65746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01765-56DD-5CA9-AC0C-FC311242E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34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91F5-3DE0-7E5F-250E-F498BEA5E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30F68-F42A-721A-E6E3-48D12F854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36445-69EC-D16F-5F8A-F281DE285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043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0129-D07A-45F0-0496-3742F93D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569A7-C6C4-325B-409F-E7BFE042B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8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B1A90-2666-CC38-5386-EF5646420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50790-FE9D-D99D-68DB-8FA9F7476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190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27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494"/>
            <a:ext cx="1097236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753"/>
            <a:ext cx="10972364" cy="397725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725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494"/>
            <a:ext cx="1097236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753"/>
            <a:ext cx="10972364" cy="39772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761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494"/>
            <a:ext cx="1097236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753"/>
            <a:ext cx="5354182" cy="39772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145" y="1604753"/>
            <a:ext cx="5354182" cy="39772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92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E6B3-F3A5-B071-B979-3B1C7F2A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394F-826E-5B98-6230-9AE5E5F09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1961-185D-0C66-C9DD-CF7A49B71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D47F5-DA52-A7E6-FDEB-2BA735C5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78DBC-63A3-320C-08F8-2D25308C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BCE1B-9520-5F2E-7677-020348D3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9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494"/>
            <a:ext cx="1097236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506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600" y="273494"/>
            <a:ext cx="10972364" cy="53078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092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494"/>
            <a:ext cx="1097236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753"/>
            <a:ext cx="5354182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145" y="1604753"/>
            <a:ext cx="5354182" cy="39772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600" y="3682165"/>
            <a:ext cx="5354182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382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273494"/>
            <a:ext cx="1097236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00" y="1604753"/>
            <a:ext cx="5354182" cy="39772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145" y="1604753"/>
            <a:ext cx="5354182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145" y="3682165"/>
            <a:ext cx="5354182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839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3494"/>
            <a:ext cx="1097236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753"/>
            <a:ext cx="5354182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145" y="1604753"/>
            <a:ext cx="5354182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165"/>
            <a:ext cx="10972364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687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3494"/>
            <a:ext cx="1097236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753"/>
            <a:ext cx="10972364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600" y="3682165"/>
            <a:ext cx="10972364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251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494"/>
            <a:ext cx="1097236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753"/>
            <a:ext cx="5354182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145" y="1604753"/>
            <a:ext cx="5354182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600" y="3682165"/>
            <a:ext cx="5354182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145" y="3682165"/>
            <a:ext cx="5354182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597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494"/>
            <a:ext cx="10972364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883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753"/>
            <a:ext cx="3532800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564" y="1604753"/>
            <a:ext cx="3532800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527" y="1604753"/>
            <a:ext cx="3532800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600" y="3682165"/>
            <a:ext cx="3532800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564" y="3682165"/>
            <a:ext cx="3532800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527" y="3682165"/>
            <a:ext cx="3532800" cy="18969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24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75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0DC0-7FE4-2739-B029-C5C4F04E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AD21C-ACD9-08A3-06B7-84D7F2B0D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E402D-97A5-C268-ABC2-437B3F78B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2B56E-D15F-D9FD-4047-2C4164338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E757F-374B-6B39-17EF-BDA683CB6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DF5C9-07FA-8B70-50F6-F848675F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756FB-FD8A-7EDB-4E02-4F0FC7A7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777A1-4377-8B46-4EF4-0417253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F16C-07F4-D9A3-8838-5907A059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0F503-D974-6FD4-B74A-DD8721BA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1CA77-FB0C-F706-5E01-5FE1ED69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5EE0A-01B7-6C4C-81D8-B156883E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8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305DE-71A5-1CF8-ED45-EACCF4C1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B7868-60B5-FBAC-4C55-248E2CF0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E3820-7F58-0E12-99FB-3AE8AFCD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9085-0AC9-1896-EBFE-92B91DB9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90E0-6A27-029F-FC62-509F16B3C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442B-2DE0-C466-FD79-BDF57715A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49732-270D-1F6A-C0C9-27A22DA6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9B80E-61E9-77C6-ED37-53FA1FDF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CC41E-CDE2-7BF2-CC9F-4B636524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E17C-B4B5-24B9-FEF8-3F100FA4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6E9F5-6B71-0E56-7247-B29A0E37A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4463B-1591-CED7-EDDA-F836DAB83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F83E2-EAB1-A970-461F-8A5F8614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09108-AA86-98F6-C6AE-A3AD7163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A1B55-5623-E860-EB8F-7050C1D9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1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973F6-27EB-C32E-D2BF-54990549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CCFE-7C2A-9DD3-988B-23FB3BCA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D0239-ADC8-C9F9-0E6D-8A00364DB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D5BCD-59E3-42FC-B423-1CE0472BD2E7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B32F3-86A5-0CEA-B54F-1061BE57F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30486-99FA-7DD8-ED93-D1558B0AA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00021-9B7F-44AC-BE1F-0FFF606C2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6C742-4503-488F-8E2F-26B30DC9FB10}" type="datetime1">
              <a:rPr lang="en-US" smtClean="0"/>
              <a:t>26-Dec-22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National IPC training WHO-MOPH-SOPH 2022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662D203C-8FB7-2FA1-A80B-6D08D0650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D3009656-591D-0071-0D1F-C18BB88A4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77423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14772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254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391729" indent="-195864" algn="l" defTabSz="41477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3992">
          <a:solidFill>
            <a:srgbClr val="000000"/>
          </a:solidFill>
          <a:latin typeface="Times New Roman" panose="02020603050405020304" pitchFamily="18" charset="0"/>
          <a:cs typeface="Gothic" charset="0"/>
        </a:defRPr>
      </a:lvl2pPr>
      <a:lvl3pPr marL="587593" indent="-195864" algn="l" defTabSz="41477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3992">
          <a:solidFill>
            <a:srgbClr val="000000"/>
          </a:solidFill>
          <a:latin typeface="Times New Roman" panose="02020603050405020304" pitchFamily="18" charset="0"/>
          <a:cs typeface="Gothic" charset="0"/>
        </a:defRPr>
      </a:lvl3pPr>
      <a:lvl4pPr marL="783458" indent="-195864" algn="l" defTabSz="41477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3992">
          <a:solidFill>
            <a:srgbClr val="000000"/>
          </a:solidFill>
          <a:latin typeface="Times New Roman" panose="02020603050405020304" pitchFamily="18" charset="0"/>
          <a:cs typeface="Gothic" charset="0"/>
        </a:defRPr>
      </a:lvl4pPr>
      <a:lvl5pPr marL="979322" indent="-195864" algn="l" defTabSz="41477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3992">
          <a:solidFill>
            <a:srgbClr val="000000"/>
          </a:solidFill>
          <a:latin typeface="Times New Roman" panose="02020603050405020304" pitchFamily="18" charset="0"/>
          <a:cs typeface="Gothic" charset="0"/>
        </a:defRPr>
      </a:lvl5pPr>
      <a:lvl6pPr marL="1394094" indent="-195864" algn="l" defTabSz="41477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3992">
          <a:solidFill>
            <a:srgbClr val="000000"/>
          </a:solidFill>
          <a:latin typeface="Times New Roman" panose="02020603050405020304" pitchFamily="18" charset="0"/>
          <a:cs typeface="Gothic" charset="0"/>
        </a:defRPr>
      </a:lvl6pPr>
      <a:lvl7pPr marL="1808866" indent="-195864" algn="l" defTabSz="41477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3992">
          <a:solidFill>
            <a:srgbClr val="000000"/>
          </a:solidFill>
          <a:latin typeface="Times New Roman" panose="02020603050405020304" pitchFamily="18" charset="0"/>
          <a:cs typeface="Gothic" charset="0"/>
        </a:defRPr>
      </a:lvl7pPr>
      <a:lvl8pPr marL="2223638" indent="-195864" algn="l" defTabSz="41477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3992">
          <a:solidFill>
            <a:srgbClr val="000000"/>
          </a:solidFill>
          <a:latin typeface="Times New Roman" panose="02020603050405020304" pitchFamily="18" charset="0"/>
          <a:cs typeface="Gothic" charset="0"/>
        </a:defRPr>
      </a:lvl8pPr>
      <a:lvl9pPr marL="2638410" indent="-195864" algn="l" defTabSz="414772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3992">
          <a:solidFill>
            <a:srgbClr val="000000"/>
          </a:solidFill>
          <a:latin typeface="Times New Roman" panose="02020603050405020304" pitchFamily="18" charset="0"/>
          <a:cs typeface="Gothic" charset="0"/>
        </a:defRPr>
      </a:lvl9pPr>
    </p:titleStyle>
    <p:bodyStyle>
      <a:lvl1pPr marL="391729" indent="-293797" algn="l" defTabSz="414772" rtl="0" fontAlgn="base" hangingPunct="0">
        <a:lnSpc>
          <a:spcPct val="97000"/>
        </a:lnSpc>
        <a:spcBef>
          <a:spcPct val="0"/>
        </a:spcBef>
        <a:spcAft>
          <a:spcPts val="806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814" kern="1200">
          <a:solidFill>
            <a:srgbClr val="FFFFFF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7000"/>
        </a:lnSpc>
        <a:spcBef>
          <a:spcPct val="0"/>
        </a:spcBef>
        <a:spcAft>
          <a:spcPts val="1032"/>
        </a:spcAft>
        <a:buClr>
          <a:srgbClr val="FFFFFF"/>
        </a:buClr>
        <a:buSzPct val="75000"/>
        <a:buFont typeface="StarSymbol" charset="0"/>
        <a:buChar char="–"/>
        <a:defRPr sz="2359" kern="1200">
          <a:solidFill>
            <a:srgbClr val="FFFFFF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7000"/>
        </a:lnSpc>
        <a:spcBef>
          <a:spcPct val="0"/>
        </a:spcBef>
        <a:spcAft>
          <a:spcPts val="771"/>
        </a:spcAft>
        <a:buClr>
          <a:srgbClr val="FFFFFF"/>
        </a:buClr>
        <a:buSzPct val="45000"/>
        <a:buFont typeface="StarSymbol" charset="0"/>
        <a:buChar char="●"/>
        <a:defRPr sz="2177" kern="1200">
          <a:solidFill>
            <a:srgbClr val="FFFFFF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7000"/>
        </a:lnSpc>
        <a:spcBef>
          <a:spcPct val="0"/>
        </a:spcBef>
        <a:spcAft>
          <a:spcPts val="522"/>
        </a:spcAft>
        <a:buClr>
          <a:srgbClr val="FFFFFF"/>
        </a:buClr>
        <a:buSzPct val="75000"/>
        <a:buFont typeface="StarSymbol" charset="0"/>
        <a:buChar char="–"/>
        <a:defRPr sz="1814" kern="1200">
          <a:solidFill>
            <a:srgbClr val="FFFFFF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StarSymbol" charset="0"/>
        <a:buChar char="●"/>
        <a:defRPr sz="1814" kern="1200">
          <a:solidFill>
            <a:srgbClr val="FFFFFF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0"/>
            <a:ext cx="174545" cy="605117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0" y="0"/>
            <a:ext cx="174545" cy="105744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8557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a/url?sa=i&amp;rct=j&amp;q=&amp;esrc=s&amp;source=images&amp;cd=&amp;cad=rja&amp;uact=8&amp;ved=0CAcQjRw&amp;url=http%3A%2F%2Fwwwnc.cdc.gov%2Feid%2Farticle%2F7%2F2%2F70-0342-f1&amp;ei=MVF1VIiVIoPfaKuFgcAD&amp;bvm=bv.80642063,d.d2s&amp;psig=AFQjCNH2G5m6rIfZw2HML7UhwzmVLXezPQ&amp;ust=1417060948263820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7B38-1F88-4407-611D-4CC279A2EA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control; bundle based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3F877-F8DF-D2D1-34D9-C735509B3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8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/>
          <p:nvPr/>
        </p:nvPicPr>
        <p:blipFill>
          <a:blip r:embed="rId3"/>
          <a:stretch/>
        </p:blipFill>
        <p:spPr>
          <a:xfrm>
            <a:off x="8106706" y="6448235"/>
            <a:ext cx="2255294" cy="349094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1817294" y="6352941"/>
            <a:ext cx="6194118" cy="4732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defTabSz="806867">
              <a:lnSpc>
                <a:spcPct val="97000"/>
              </a:lnSpc>
            </a:pPr>
            <a:r>
              <a:rPr lang="en-US" sz="1059" b="1" spc="-1">
                <a:solidFill>
                  <a:srgbClr val="FFFFFF"/>
                </a:solidFill>
                <a:latin typeface="Arial"/>
                <a:ea typeface="Arial Unicode MS"/>
              </a:rPr>
              <a:t>Wachter RM, Pronovost PJ. N Engl J Med 2009;361:1401-1406.</a:t>
            </a:r>
            <a:endParaRPr lang="en-US" sz="1059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4"/>
          <a:stretch/>
        </p:blipFill>
        <p:spPr>
          <a:xfrm>
            <a:off x="1192107" y="1016000"/>
            <a:ext cx="10024533" cy="4519635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2061883" y="292235"/>
            <a:ext cx="8068235" cy="6454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/>
          <a:lstStyle/>
          <a:p>
            <a:pPr defTabSz="806867"/>
            <a:r>
              <a:rPr lang="en-US" sz="2118" b="1" spc="-1">
                <a:solidFill>
                  <a:srgbClr val="FFFFFF"/>
                </a:solidFill>
                <a:latin typeface="Arial"/>
                <a:ea typeface="Arial Unicode MS"/>
              </a:rPr>
              <a:t>Examples of Patient-Safety Practices, with Suggested Penalties for Failure to Adhere to Practice.</a:t>
            </a:r>
            <a:endParaRPr lang="en-US" sz="2118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A3C8-FEDD-2AB5-B0B8-21203C38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Atul Gawande: the checklist manifesto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8FC08-8A1D-8381-69A9-5873931D3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Necessary </a:t>
            </a:r>
            <a:r>
              <a:rPr lang="en-US" dirty="0" err="1"/>
              <a:t>faillibility</a:t>
            </a:r>
            <a:r>
              <a:rPr lang="en-US" dirty="0"/>
              <a:t> (</a:t>
            </a:r>
            <a:r>
              <a:rPr lang="en-US" dirty="0" err="1"/>
              <a:t>Gorovitz</a:t>
            </a:r>
            <a:r>
              <a:rPr lang="en-US" dirty="0"/>
              <a:t> and </a:t>
            </a:r>
            <a:r>
              <a:rPr lang="en-US" dirty="0" err="1"/>
              <a:t>MacIntyre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Ignorance</a:t>
            </a:r>
          </a:p>
          <a:p>
            <a:pPr lvl="1"/>
            <a:r>
              <a:rPr lang="en-US" dirty="0"/>
              <a:t>Ineptitude: knowledge exists yet we fail to apply it consistently and correctly</a:t>
            </a:r>
          </a:p>
          <a:p>
            <a:r>
              <a:rPr lang="en-US" dirty="0"/>
              <a:t>Ineptitude: any endeavor requiring mastery of complexity and of large amounts of knowledge (science is complex)</a:t>
            </a:r>
          </a:p>
          <a:p>
            <a:endParaRPr lang="en-US" dirty="0"/>
          </a:p>
          <a:p>
            <a:r>
              <a:rPr lang="en-US" dirty="0"/>
              <a:t>Checklist</a:t>
            </a:r>
          </a:p>
          <a:p>
            <a:endParaRPr lang="en-US" dirty="0"/>
          </a:p>
          <a:p>
            <a:r>
              <a:rPr lang="en-US" dirty="0"/>
              <a:t>Peter Pronovost (safe patients, smart hospitals)</a:t>
            </a:r>
          </a:p>
        </p:txBody>
      </p:sp>
    </p:spTree>
    <p:extLst>
      <p:ext uri="{BB962C8B-B14F-4D97-AF65-F5344CB8AC3E}">
        <p14:creationId xmlns:p14="http://schemas.microsoft.com/office/powerpoint/2010/main" val="81708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32E6AC29-CA32-2DC9-3A49-7F88CEDD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995" y="381641"/>
            <a:ext cx="8495452" cy="43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29544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452" b="1">
                <a:solidFill>
                  <a:srgbClr val="FFFFFF"/>
                </a:solidFill>
                <a:latin typeface="Arial" panose="020B0604020202020204" pitchFamily="34" charset="0"/>
              </a:rPr>
              <a:t>Rates of Catheter-Related Bloodstream Infection from Baseline (before Implementation of the Study Intervention) to 18 Months of Follow-up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53DD63C2-3C53-83A3-B9BD-39B48F74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631" y="5972308"/>
            <a:ext cx="3918652" cy="1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29544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1089" b="1">
                <a:solidFill>
                  <a:srgbClr val="FFFFFF"/>
                </a:solidFill>
                <a:latin typeface="Arial" panose="020B0604020202020204" pitchFamily="34" charset="0"/>
              </a:rPr>
              <a:t>Pronovost P et al. N Engl J Med 2006;355:2725-2732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BFA369B5-74BC-A69E-0562-F2CD03F9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04" y="6270419"/>
            <a:ext cx="2386330" cy="39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C944FFD-4B20-DD25-0719-B58575868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31" y="1225570"/>
            <a:ext cx="7805619" cy="44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7F22-FB85-A040-8D0F-7C0707FA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Bundles:Definition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D188-2A8E-EA45-A266-5870ABC00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Care “bundles” are simple sets of :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evidence-based practices </a:t>
            </a:r>
            <a:r>
              <a:rPr lang="en-US" sz="2400" dirty="0"/>
              <a:t>that, </a:t>
            </a:r>
          </a:p>
          <a:p>
            <a:pPr lvl="1"/>
            <a:r>
              <a:rPr lang="en-US" sz="2400" dirty="0"/>
              <a:t>when implemented</a:t>
            </a:r>
            <a:r>
              <a:rPr lang="en-US" sz="2400" dirty="0">
                <a:highlight>
                  <a:srgbClr val="FFFF00"/>
                </a:highlight>
              </a:rPr>
              <a:t> collectively,</a:t>
            </a:r>
          </a:p>
          <a:p>
            <a:pPr lvl="1"/>
            <a:r>
              <a:rPr lang="en-US" sz="2400" dirty="0"/>
              <a:t>improve the reliability of their delivery and</a:t>
            </a:r>
          </a:p>
          <a:p>
            <a:pPr lvl="1"/>
            <a:r>
              <a:rPr lang="en-US" sz="2400" dirty="0"/>
              <a:t>improve </a:t>
            </a:r>
            <a:r>
              <a:rPr lang="en-US" sz="2400" dirty="0">
                <a:highlight>
                  <a:srgbClr val="FFFF00"/>
                </a:highlight>
              </a:rPr>
              <a:t>patient outcomes</a:t>
            </a:r>
            <a:r>
              <a:rPr lang="en-US" sz="2400" dirty="0"/>
              <a:t>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6209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UTI is one of the most common HAI</a:t>
            </a:r>
          </a:p>
          <a:p>
            <a:r>
              <a:rPr lang="en-US" dirty="0"/>
              <a:t>70-80% attributable to an indwelling urethral catheter</a:t>
            </a:r>
          </a:p>
          <a:p>
            <a:r>
              <a:rPr lang="en-US" dirty="0"/>
              <a:t>12-16% of hospitalized patients will have a urinary catheter</a:t>
            </a:r>
          </a:p>
          <a:p>
            <a:r>
              <a:rPr lang="en-US" dirty="0"/>
              <a:t>Daily risk of </a:t>
            </a:r>
            <a:r>
              <a:rPr lang="en-US" dirty="0" err="1"/>
              <a:t>bacteriuria</a:t>
            </a:r>
            <a:r>
              <a:rPr lang="en-US" dirty="0"/>
              <a:t> 3-7%</a:t>
            </a:r>
          </a:p>
          <a:p>
            <a:r>
              <a:rPr lang="en-US" dirty="0"/>
              <a:t>2011 NHSN: 0.2-4.8 per 1000 catheter-days</a:t>
            </a:r>
          </a:p>
          <a:p>
            <a:r>
              <a:rPr lang="en-US" dirty="0"/>
              <a:t>21% of all nosocomial BSIs (Canadian data; Fortin et al ICHE 2012)</a:t>
            </a:r>
          </a:p>
          <a:p>
            <a:r>
              <a:rPr lang="en-US" dirty="0"/>
              <a:t>Non-infectious complications are common (inflammation, strictures)</a:t>
            </a:r>
          </a:p>
        </p:txBody>
      </p:sp>
    </p:spTree>
    <p:extLst>
      <p:ext uri="{BB962C8B-B14F-4D97-AF65-F5344CB8AC3E}">
        <p14:creationId xmlns:p14="http://schemas.microsoft.com/office/powerpoint/2010/main" val="294122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SXIPPyf__EbelboQiWma_N6m8FCHNRpnZcSEOq03W1ssl3jV4_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65" y="404664"/>
            <a:ext cx="6549755" cy="54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3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of the followings are accepted indications for urinary catheter </a:t>
            </a:r>
            <a:r>
              <a:rPr lang="en-US" b="1" dirty="0"/>
              <a:t>except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Periop</a:t>
            </a:r>
            <a:r>
              <a:rPr lang="en-US" dirty="0"/>
              <a:t> use for selected surgical 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Accurate output in critical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Urinary retention and obstruction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Assistance of healing of open pressure ulcers in incontinent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 patient request to improve comfort (</a:t>
            </a:r>
            <a:r>
              <a:rPr lang="en-US" dirty="0" err="1"/>
              <a:t>eg</a:t>
            </a:r>
            <a:r>
              <a:rPr lang="en-US" dirty="0"/>
              <a:t>, end of life care)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Appropriate technique for catheter insertion; all true except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Consider other methods such as intermittent catheterization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Insert catheters following aseptic technique and using sterile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sterile gloves, drape, and sponges; an antiseptic solution for cleaning the urethral meatus. Sterile single-use packet of lubricant jelly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as large catheter as possible</a:t>
            </a:r>
          </a:p>
        </p:txBody>
      </p:sp>
    </p:spTree>
    <p:extLst>
      <p:ext uri="{BB962C8B-B14F-4D97-AF65-F5344CB8AC3E}">
        <p14:creationId xmlns:p14="http://schemas.microsoft.com/office/powerpoint/2010/main" val="3085656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Appropriate technique for catheter maintenance; all true except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Properly secure indwelling catheter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Maintain unobstructed urine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Clean the meatal area with antiseptic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examination of fresh urine, aspirate the urine from the needleless sampling 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Maintain a sterile continuously closed drainage system</a:t>
            </a:r>
          </a:p>
        </p:txBody>
      </p:sp>
    </p:spTree>
    <p:extLst>
      <p:ext uri="{BB962C8B-B14F-4D97-AF65-F5344CB8AC3E}">
        <p14:creationId xmlns:p14="http://schemas.microsoft.com/office/powerpoint/2010/main" val="273912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SSI; basic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Antimicrobial prophylaxis: choice, timing, duration, dosing, re-dose for long 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not remove hair unless it interfere with the operation; use clipper no razor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Control blood glucose during the postop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Maintain perioperative </a:t>
            </a:r>
            <a:r>
              <a:rPr lang="en-US" dirty="0" err="1"/>
              <a:t>normothermia</a:t>
            </a:r>
            <a:r>
              <a:rPr lang="en-US" dirty="0"/>
              <a:t> (temp ≥ 35.5°C)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Administer supplemental oxygen for procedures involving mechanical ventilation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an alcohol-containing </a:t>
            </a:r>
            <a:r>
              <a:rPr lang="en-US" dirty="0" err="1"/>
              <a:t>preop</a:t>
            </a:r>
            <a:r>
              <a:rPr lang="en-US" dirty="0"/>
              <a:t> skin prep agent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impervious plastic wound protectors for GI and biliary tract surgery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a surgical safety checklist (WHO 19  items)</a:t>
            </a:r>
          </a:p>
        </p:txBody>
      </p:sp>
    </p:spTree>
    <p:extLst>
      <p:ext uri="{BB962C8B-B14F-4D97-AF65-F5344CB8AC3E}">
        <p14:creationId xmlns:p14="http://schemas.microsoft.com/office/powerpoint/2010/main" val="262285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C893-2520-C5D8-0C00-C6F335AC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DDC8-0F51-1ABE-2C0E-9CC4B36FF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quality and how we can provide quality care to our patients</a:t>
            </a:r>
          </a:p>
          <a:p>
            <a:r>
              <a:rPr lang="en-US" dirty="0"/>
              <a:t>Sentinel event</a:t>
            </a:r>
          </a:p>
          <a:p>
            <a:r>
              <a:rPr lang="en-US" dirty="0"/>
              <a:t>Bundle approach</a:t>
            </a:r>
          </a:p>
          <a:p>
            <a:r>
              <a:rPr lang="en-US" dirty="0"/>
              <a:t>Name one important evidence based approach to decrease risk of:</a:t>
            </a:r>
          </a:p>
          <a:p>
            <a:pPr lvl="1"/>
            <a:r>
              <a:rPr lang="en-US" dirty="0"/>
              <a:t>CAUTI</a:t>
            </a:r>
          </a:p>
          <a:p>
            <a:pPr lvl="1"/>
            <a:r>
              <a:rPr lang="en-US" dirty="0"/>
              <a:t>VAP</a:t>
            </a:r>
          </a:p>
          <a:p>
            <a:pPr lvl="1"/>
            <a:r>
              <a:rPr lang="en-US" dirty="0"/>
              <a:t>CLABSI</a:t>
            </a:r>
          </a:p>
          <a:p>
            <a:pPr lvl="1"/>
            <a:r>
              <a:rPr lang="en-US" dirty="0"/>
              <a:t>SSI</a:t>
            </a:r>
          </a:p>
        </p:txBody>
      </p:sp>
    </p:spTree>
    <p:extLst>
      <p:ext uri="{BB962C8B-B14F-4D97-AF65-F5344CB8AC3E}">
        <p14:creationId xmlns:p14="http://schemas.microsoft.com/office/powerpoint/2010/main" val="2373116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133FFF-7828-B78D-113F-3CA63B31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E6FDE-C7EE-6371-8BA8-777320BB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1644-3FBE-44F4-AE5C-17D18336658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064EF-10C9-81A8-EB14-CA19D894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7150"/>
            <a:ext cx="12132128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D29CD3E6-05C6-B6F4-F3BA-F9CF722E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995" y="381641"/>
            <a:ext cx="8495452" cy="2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29544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452" b="1">
                <a:solidFill>
                  <a:srgbClr val="FFFFFF"/>
                </a:solidFill>
                <a:latin typeface="Arial" panose="020B0604020202020204" pitchFamily="34" charset="0"/>
              </a:rPr>
              <a:t>Elements of the Surgical Safety Checklist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D9C30B-1C23-D149-50E8-995E5D3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04" y="6270419"/>
            <a:ext cx="2386330" cy="39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FAFDAEEC-8172-15EF-11CD-2285A2D92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38" y="979304"/>
            <a:ext cx="5000205" cy="48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1F07F6E2-58EC-616E-905C-13A8FC20A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338" y="5972308"/>
            <a:ext cx="3918652" cy="1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29544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1089" b="1">
                <a:solidFill>
                  <a:srgbClr val="FFFFFF"/>
                </a:solidFill>
                <a:latin typeface="Arial" panose="020B0604020202020204" pitchFamily="34" charset="0"/>
              </a:rPr>
              <a:t>Haynes AB et al. N Engl J Med 2009;360:491-499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C7010A9-E4EE-614B-C1DF-C569374B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995" y="381641"/>
            <a:ext cx="8495452" cy="2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29544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452" b="1">
                <a:solidFill>
                  <a:srgbClr val="FFFFFF"/>
                </a:solidFill>
                <a:latin typeface="Arial" panose="020B0604020202020204" pitchFamily="34" charset="0"/>
              </a:rPr>
              <a:t>Characteristics of Participating Hospitals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49A99D-FF25-DAF7-6AFB-6A8F7AEA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04" y="6270419"/>
            <a:ext cx="2386330" cy="39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B2280D7D-4726-B0B6-DF71-18F58F1D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31" y="1605770"/>
            <a:ext cx="7805619" cy="364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C9B9CEEC-8AD2-C843-EFE4-C4384B6B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631" y="5972308"/>
            <a:ext cx="3918652" cy="1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29544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1089" b="1">
                <a:solidFill>
                  <a:srgbClr val="FFFFFF"/>
                </a:solidFill>
                <a:latin typeface="Arial" panose="020B0604020202020204" pitchFamily="34" charset="0"/>
              </a:rPr>
              <a:t>Haynes AB et al. N Engl J Med 2009;360:491-499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87D70927-7895-2DA8-FF0A-F7F7FA9E6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995" y="381641"/>
            <a:ext cx="8495452" cy="2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29544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452" b="1">
                <a:solidFill>
                  <a:srgbClr val="FFFFFF"/>
                </a:solidFill>
                <a:latin typeface="Arial" panose="020B0604020202020204" pitchFamily="34" charset="0"/>
              </a:rPr>
              <a:t>Outcomes before and after Checklist Implementation, According to Site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4D13640-328C-F486-F735-ABCE012C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704" y="6270419"/>
            <a:ext cx="2386330" cy="39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1C2884DB-20BA-CC27-EF0F-0B9CFAE5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799254"/>
            <a:ext cx="11074399" cy="484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ED8C11F8-FCCB-3557-9867-1DF2D042C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631" y="5972308"/>
            <a:ext cx="3918652" cy="1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29544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45000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1089" b="1">
                <a:solidFill>
                  <a:srgbClr val="FFFFFF"/>
                </a:solidFill>
                <a:latin typeface="Arial" panose="020B0604020202020204" pitchFamily="34" charset="0"/>
              </a:rPr>
              <a:t>Haynes AB et al. N Engl J Med 2009;360:491-499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 description is below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44" y="188640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64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E0BB-2E82-0644-AF36-47CF708F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CLABSI Prevention Bundle: Insertion Bundle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4BF4D-77C7-3D40-8AA6-BF5DDB640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/>
              <a:t>Hand hygiene</a:t>
            </a:r>
          </a:p>
          <a:p>
            <a:pPr>
              <a:buFont typeface="Wingdings" charset="2"/>
              <a:buChar char="ü"/>
            </a:pPr>
            <a:r>
              <a:rPr lang="en-US" dirty="0"/>
              <a:t>Maximal sterile barrier precautions upon insertion:</a:t>
            </a:r>
          </a:p>
          <a:p>
            <a:pPr lvl="1">
              <a:buFont typeface="Arial" charset="0"/>
              <a:buChar char="•"/>
            </a:pPr>
            <a:r>
              <a:rPr lang="en-US" sz="2100" dirty="0"/>
              <a:t>surgical mask, </a:t>
            </a:r>
          </a:p>
          <a:p>
            <a:pPr lvl="1">
              <a:buFont typeface="Arial" charset="0"/>
              <a:buChar char="•"/>
            </a:pPr>
            <a:r>
              <a:rPr lang="en-US" sz="2100" dirty="0"/>
              <a:t>sterile gloves,</a:t>
            </a:r>
          </a:p>
          <a:p>
            <a:pPr lvl="1">
              <a:buFont typeface="Arial" charset="0"/>
              <a:buChar char="•"/>
            </a:pPr>
            <a:r>
              <a:rPr lang="en-US" sz="2100" dirty="0"/>
              <a:t>cap,</a:t>
            </a:r>
          </a:p>
          <a:p>
            <a:pPr lvl="1">
              <a:buFont typeface="Arial" charset="0"/>
              <a:buChar char="•"/>
            </a:pPr>
            <a:r>
              <a:rPr lang="en-US" sz="2100" dirty="0"/>
              <a:t>sterile gown, </a:t>
            </a:r>
          </a:p>
          <a:p>
            <a:pPr lvl="1">
              <a:buFont typeface="Arial" charset="0"/>
              <a:buChar char="•"/>
            </a:pPr>
            <a:r>
              <a:rPr lang="en-US" sz="2100" dirty="0"/>
              <a:t>large sterile drape. </a:t>
            </a:r>
          </a:p>
          <a:p>
            <a:pPr>
              <a:buFont typeface="Wingdings" charset="2"/>
              <a:buChar char="ü"/>
            </a:pPr>
            <a:r>
              <a:rPr lang="en-US" dirty="0"/>
              <a:t>Skin cleaning with alcohol-based chlorhexidine (rather than iodine).</a:t>
            </a:r>
          </a:p>
          <a:p>
            <a:pPr>
              <a:buFont typeface="Wingdings" charset="2"/>
              <a:buChar char="ü"/>
            </a:pPr>
            <a:r>
              <a:rPr lang="en-US" dirty="0"/>
              <a:t>Optimal catheter selection; 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Avoidance of the femoral vein for central venous access in  adult patients.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Use of subclavian rather than jugular veins. </a:t>
            </a:r>
          </a:p>
          <a:p>
            <a:pPr>
              <a:buFont typeface="Wingdings" charset="2"/>
              <a:buChar char="ü"/>
            </a:pPr>
            <a:endParaRPr lang="en-US" sz="21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89460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.ytimg.com/vi/IO__WCfF3tw/hqdefault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32656"/>
            <a:ext cx="7632848" cy="601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3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inclusive central line kit or cart</a:t>
            </a:r>
          </a:p>
        </p:txBody>
      </p:sp>
      <p:sp>
        <p:nvSpPr>
          <p:cNvPr id="3" name="AutoShape 2" descr="http://d33d8mgunhcj87.cloudfront.net/prodimg/221484/450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340768"/>
            <a:ext cx="5366370" cy="522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07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VAP; basic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non-invasive positive pressure ventilation (NIPPV) whenever feasible</a:t>
            </a:r>
          </a:p>
          <a:p>
            <a:r>
              <a:rPr lang="en-US" dirty="0"/>
              <a:t>Interrupt sedation once a day</a:t>
            </a:r>
          </a:p>
          <a:p>
            <a:r>
              <a:rPr lang="en-US" dirty="0"/>
              <a:t>Assess readiness to </a:t>
            </a:r>
            <a:r>
              <a:rPr lang="en-US" dirty="0" err="1"/>
              <a:t>extubate</a:t>
            </a:r>
            <a:r>
              <a:rPr lang="en-US" dirty="0"/>
              <a:t> once a day</a:t>
            </a:r>
          </a:p>
          <a:p>
            <a:r>
              <a:rPr lang="en-US" dirty="0"/>
              <a:t>Provide early exercise and mobilization</a:t>
            </a:r>
          </a:p>
          <a:p>
            <a:r>
              <a:rPr lang="en-US" dirty="0"/>
              <a:t>Elevate the head of the bed to 30-45°</a:t>
            </a:r>
          </a:p>
          <a:p>
            <a:r>
              <a:rPr lang="en-US" dirty="0"/>
              <a:t>Provide endotracheal tubes with subglottic secretion drainage ports for patients likely to require more than 48-72 </a:t>
            </a:r>
            <a:r>
              <a:rPr lang="en-US" dirty="0" err="1"/>
              <a:t>hrs</a:t>
            </a:r>
            <a:r>
              <a:rPr lang="en-US" dirty="0"/>
              <a:t> of intubation</a:t>
            </a:r>
          </a:p>
        </p:txBody>
      </p:sp>
    </p:spTree>
    <p:extLst>
      <p:ext uri="{BB962C8B-B14F-4D97-AF65-F5344CB8AC3E}">
        <p14:creationId xmlns:p14="http://schemas.microsoft.com/office/powerpoint/2010/main" val="1313345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ccforum.com/content/figures/cc10352-3-l.jpg"/>
          <p:cNvSpPr>
            <a:spLocks noChangeAspect="1" noChangeArrowheads="1"/>
          </p:cNvSpPr>
          <p:nvPr/>
        </p:nvSpPr>
        <p:spPr bwMode="auto">
          <a:xfrm>
            <a:off x="1587501" y="-136525"/>
            <a:ext cx="465772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57" y="116632"/>
            <a:ext cx="905564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6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B265-AB15-88F7-2E20-8A8BD9EC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err is human (1999) Framework for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665FC-F795-4773-386D-7BB95524A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</a:t>
            </a:r>
          </a:p>
          <a:p>
            <a:r>
              <a:rPr lang="en-US" dirty="0"/>
              <a:t>Timely</a:t>
            </a:r>
          </a:p>
          <a:p>
            <a:r>
              <a:rPr lang="en-US" dirty="0"/>
              <a:t>Effective</a:t>
            </a:r>
          </a:p>
          <a:p>
            <a:r>
              <a:rPr lang="en-US" dirty="0"/>
              <a:t>Efficient</a:t>
            </a:r>
          </a:p>
          <a:p>
            <a:r>
              <a:rPr lang="en-US" dirty="0"/>
              <a:t>Equitable</a:t>
            </a:r>
          </a:p>
          <a:p>
            <a:r>
              <a:rPr lang="en-US" dirty="0"/>
              <a:t>Patient centered</a:t>
            </a:r>
          </a:p>
        </p:txBody>
      </p:sp>
    </p:spTree>
    <p:extLst>
      <p:ext uri="{BB962C8B-B14F-4D97-AF65-F5344CB8AC3E}">
        <p14:creationId xmlns:p14="http://schemas.microsoft.com/office/powerpoint/2010/main" val="550198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Translating evidence into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work: summaries, policies, protocols, bundles, checklists</a:t>
            </a:r>
          </a:p>
          <a:p>
            <a:pPr lvl="1"/>
            <a:r>
              <a:rPr lang="en-US" dirty="0"/>
              <a:t>Bundle: grouping of evidenced-based practices that individually improve care</a:t>
            </a:r>
          </a:p>
          <a:p>
            <a:r>
              <a:rPr lang="en-US" dirty="0"/>
              <a:t>Adaptive work: values, attitudes, beliefs and behaviors</a:t>
            </a:r>
          </a:p>
        </p:txBody>
      </p:sp>
    </p:spTree>
    <p:extLst>
      <p:ext uri="{BB962C8B-B14F-4D97-AF65-F5344CB8AC3E}">
        <p14:creationId xmlns:p14="http://schemas.microsoft.com/office/powerpoint/2010/main" val="4046463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of the guidelines leads to:</a:t>
            </a:r>
          </a:p>
          <a:p>
            <a:pPr lvl="1"/>
            <a:r>
              <a:rPr lang="en-US" dirty="0"/>
              <a:t>Improvements in hospitals infection rates</a:t>
            </a:r>
          </a:p>
          <a:p>
            <a:pPr lvl="1"/>
            <a:r>
              <a:rPr lang="en-US" dirty="0"/>
              <a:t>Lower healthcare costs</a:t>
            </a:r>
          </a:p>
          <a:p>
            <a:pPr lvl="1"/>
            <a:r>
              <a:rPr lang="en-US" dirty="0"/>
              <a:t>Enhance the quality of healthcare for our patients</a:t>
            </a:r>
          </a:p>
        </p:txBody>
      </p:sp>
    </p:spTree>
    <p:extLst>
      <p:ext uri="{BB962C8B-B14F-4D97-AF65-F5344CB8AC3E}">
        <p14:creationId xmlns:p14="http://schemas.microsoft.com/office/powerpoint/2010/main" val="2108338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7D88-43DF-0F7B-0C2F-546D70A0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Avedis</a:t>
            </a:r>
            <a:r>
              <a:rPr lang="en-US" dirty="0"/>
              <a:t> Donabedian 1919-2000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65DC-09A8-6DAC-91AC-638B41C11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Pioneer of quality in healthcare and medical outcome research</a:t>
            </a:r>
          </a:p>
          <a:p>
            <a:r>
              <a:rPr lang="en-US" dirty="0"/>
              <a:t>Triade of outcome, process, and structure as a model for evaluating medical care.</a:t>
            </a:r>
          </a:p>
          <a:p>
            <a:r>
              <a:rPr lang="en-US" dirty="0"/>
              <a:t>“Systems awareness and systems design are important for healthcare professionals but are not enough.  They are enabling mechanisms only.  It is the ethical dimension of individuals that is essential to a system’s success.  Ultimately the secret of quality is love.”</a:t>
            </a:r>
          </a:p>
        </p:txBody>
      </p:sp>
    </p:spTree>
    <p:extLst>
      <p:ext uri="{BB962C8B-B14F-4D97-AF65-F5344CB8AC3E}">
        <p14:creationId xmlns:p14="http://schemas.microsoft.com/office/powerpoint/2010/main" val="355196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CC27-802F-B0E6-8353-9E89D683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537A7-B332-9179-5919-797204F1E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quality that we are able to afford</a:t>
            </a:r>
          </a:p>
        </p:txBody>
      </p:sp>
    </p:spTree>
    <p:extLst>
      <p:ext uri="{BB962C8B-B14F-4D97-AF65-F5344CB8AC3E}">
        <p14:creationId xmlns:p14="http://schemas.microsoft.com/office/powerpoint/2010/main" val="249925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75A4-8EA8-CDD8-F913-69565E51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reliability organization (5 practices)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CD2CB-0048-F4A9-514C-86614000A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Preoccupation with failure</a:t>
            </a:r>
          </a:p>
          <a:p>
            <a:r>
              <a:rPr lang="en-US" dirty="0"/>
              <a:t>Reluctance to simplify interpretation</a:t>
            </a:r>
          </a:p>
          <a:p>
            <a:r>
              <a:rPr lang="en-US" dirty="0"/>
              <a:t>Sensitivity to operation</a:t>
            </a:r>
          </a:p>
          <a:p>
            <a:r>
              <a:rPr lang="en-US" dirty="0"/>
              <a:t>Commitment to resilience</a:t>
            </a:r>
          </a:p>
          <a:p>
            <a:r>
              <a:rPr lang="en-US" dirty="0"/>
              <a:t>Deference to expertise</a:t>
            </a:r>
          </a:p>
        </p:txBody>
      </p:sp>
    </p:spTree>
    <p:extLst>
      <p:ext uri="{BB962C8B-B14F-4D97-AF65-F5344CB8AC3E}">
        <p14:creationId xmlns:p14="http://schemas.microsoft.com/office/powerpoint/2010/main" val="429144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DF775-D3EF-5260-AF41-3F5F0A316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04" y="643467"/>
            <a:ext cx="974219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46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79888-BCA1-463B-CE92-6A4F73C5A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024" y="643467"/>
            <a:ext cx="860595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33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46E73-E61D-6AEE-7CD4-B4124FC7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72" y="643467"/>
            <a:ext cx="758345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03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25BA-2975-7289-382F-683940AB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“no name, no blame, no shame”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7882-A2D6-23B7-7EC7-C96291069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Focus on improvement of processed without negating accountability at the individual level</a:t>
            </a:r>
          </a:p>
          <a:p>
            <a:r>
              <a:rPr lang="en-US" dirty="0"/>
              <a:t>Most errors represent “system flaws rather than character flaws”</a:t>
            </a:r>
          </a:p>
          <a:p>
            <a:r>
              <a:rPr lang="en-US" dirty="0"/>
              <a:t>Swiss cheese model</a:t>
            </a:r>
          </a:p>
          <a:p>
            <a:r>
              <a:rPr lang="en-US" dirty="0"/>
              <a:t>PDSA</a:t>
            </a:r>
          </a:p>
          <a:p>
            <a:r>
              <a:rPr lang="en-US" dirty="0"/>
              <a:t>Lean (faster and more flexible to reduce waste)</a:t>
            </a:r>
          </a:p>
          <a:p>
            <a:r>
              <a:rPr lang="en-US" dirty="0"/>
              <a:t>Six-sigma (reduce variation; 3.4 defects per 1 million opportunities;  DMAIC define; measure; </a:t>
            </a:r>
            <a:r>
              <a:rPr lang="en-US" dirty="0" err="1"/>
              <a:t>analyse</a:t>
            </a:r>
            <a:r>
              <a:rPr lang="en-US" dirty="0"/>
              <a:t>; improve; control)</a:t>
            </a:r>
          </a:p>
          <a:p>
            <a:r>
              <a:rPr lang="en-US" dirty="0"/>
              <a:t>Implementation: piloted than spread hospital wide. Perceived beneficial not to burden their daily activities. Champions</a:t>
            </a:r>
          </a:p>
          <a:p>
            <a:r>
              <a:rPr lang="en-US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6142826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Gothic"/>
      </a:majorFont>
      <a:minorFont>
        <a:latin typeface="Times New Roman"/>
        <a:ea typeface=""/>
        <a:cs typeface="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10540</TotalTime>
  <Words>1018</Words>
  <Application>Microsoft Office PowerPoint</Application>
  <PresentationFormat>Widescreen</PresentationFormat>
  <Paragraphs>132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Arial Unicode MS</vt:lpstr>
      <vt:lpstr>Calibri</vt:lpstr>
      <vt:lpstr>Calibri Light</vt:lpstr>
      <vt:lpstr>StarSymbol</vt:lpstr>
      <vt:lpstr>Times New Roman</vt:lpstr>
      <vt:lpstr>Tw Cen MT</vt:lpstr>
      <vt:lpstr>Wingdings</vt:lpstr>
      <vt:lpstr>Wingdings 2</vt:lpstr>
      <vt:lpstr>Office Theme</vt:lpstr>
      <vt:lpstr>Median</vt:lpstr>
      <vt:lpstr>1_Office Theme</vt:lpstr>
      <vt:lpstr>2_Office Theme</vt:lpstr>
      <vt:lpstr>Quality control; bundle based approach</vt:lpstr>
      <vt:lpstr>Pretest</vt:lpstr>
      <vt:lpstr>To err is human (1999) Framework for quality</vt:lpstr>
      <vt:lpstr>Value of care</vt:lpstr>
      <vt:lpstr>High reliability organization (5 practices)</vt:lpstr>
      <vt:lpstr>PowerPoint Presentation</vt:lpstr>
      <vt:lpstr>PowerPoint Presentation</vt:lpstr>
      <vt:lpstr>PowerPoint Presentation</vt:lpstr>
      <vt:lpstr>Error “no name, no blame, no shame”</vt:lpstr>
      <vt:lpstr>PowerPoint Presentation</vt:lpstr>
      <vt:lpstr>Atul Gawande: the checklist manifesto</vt:lpstr>
      <vt:lpstr>PowerPoint Presentation</vt:lpstr>
      <vt:lpstr>Bundles:Definition   </vt:lpstr>
      <vt:lpstr>CAUTI</vt:lpstr>
      <vt:lpstr>PowerPoint Presentation</vt:lpstr>
      <vt:lpstr>All of the followings are accepted indications for urinary catheter except</vt:lpstr>
      <vt:lpstr>Appropriate technique for catheter insertion; all true except</vt:lpstr>
      <vt:lpstr>Appropriate technique for catheter maintenance; all true except</vt:lpstr>
      <vt:lpstr>Preventing SSI; basic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CLABSI Prevention Bundle: Insertion Bundle</vt:lpstr>
      <vt:lpstr>PowerPoint Presentation</vt:lpstr>
      <vt:lpstr>All inclusive central line kit or cart</vt:lpstr>
      <vt:lpstr>Preventing VAP; basic practices</vt:lpstr>
      <vt:lpstr>PowerPoint Presentation</vt:lpstr>
      <vt:lpstr>Translating evidence into practice</vt:lpstr>
      <vt:lpstr>Conclusion</vt:lpstr>
      <vt:lpstr>Avedis Donabedian 1919-2000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control; bundle based approach</dc:title>
  <dc:creator>Pierre AbiHanna</dc:creator>
  <cp:lastModifiedBy>Pierre AbiHanna</cp:lastModifiedBy>
  <cp:revision>2</cp:revision>
  <dcterms:created xsi:type="dcterms:W3CDTF">2022-10-30T07:33:52Z</dcterms:created>
  <dcterms:modified xsi:type="dcterms:W3CDTF">2022-12-26T17:37:40Z</dcterms:modified>
</cp:coreProperties>
</file>